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305" r:id="rId3"/>
    <p:sldId id="316" r:id="rId4"/>
    <p:sldId id="319" r:id="rId5"/>
    <p:sldId id="308" r:id="rId6"/>
    <p:sldId id="309" r:id="rId7"/>
    <p:sldId id="310" r:id="rId8"/>
    <p:sldId id="306" r:id="rId9"/>
    <p:sldId id="311" r:id="rId10"/>
    <p:sldId id="312" r:id="rId11"/>
    <p:sldId id="313" r:id="rId12"/>
    <p:sldId id="314" r:id="rId13"/>
    <p:sldId id="321" r:id="rId14"/>
    <p:sldId id="322" r:id="rId15"/>
  </p:sldIdLst>
  <p:sldSz cx="9144000" cy="6858000" type="screen4x3"/>
  <p:notesSz cx="6858000" cy="9144000"/>
  <p:embeddedFontLst>
    <p:embeddedFont>
      <p:font typeface="Times" pitchFamily="18" charset="0"/>
      <p:regular r:id="rId18"/>
      <p:bold r:id="rId19"/>
      <p:italic r:id="rId20"/>
      <p:boldItalic r:id="rId2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1E7"/>
    <a:srgbClr val="66FFFF"/>
    <a:srgbClr val="FFFFFF"/>
    <a:srgbClr val="FF5050"/>
    <a:srgbClr val="FF7C80"/>
    <a:srgbClr val="660033"/>
    <a:srgbClr val="6699FF"/>
    <a:srgbClr val="FF9933"/>
    <a:srgbClr val="663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6099" autoAdjust="0"/>
    <p:restoredTop sz="82987" autoAdjust="0"/>
  </p:normalViewPr>
  <p:slideViewPr>
    <p:cSldViewPr snapToGrid="0">
      <p:cViewPr>
        <p:scale>
          <a:sx n="68" d="100"/>
          <a:sy n="68" d="100"/>
        </p:scale>
        <p:origin x="-96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BDFCBC-CD66-45DC-A62B-EAA36BA283EC}" type="datetimeFigureOut">
              <a:rPr lang="en-GB"/>
              <a:pPr>
                <a:defRPr/>
              </a:pPr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D9D4B2-50B2-4D74-9D0D-9D198A1426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79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16D355-3369-4BA4-9C67-61DC6F332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5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AED360-7A5D-43A9-8143-B719797DDF42}" type="slidenum">
              <a:rPr lang="en-GB" b="0" smtClean="0"/>
              <a:pPr eaLnBrk="1" hangingPunct="1"/>
              <a:t>1</a:t>
            </a:fld>
            <a:endParaRPr lang="en-GB" b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10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11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Material </a:t>
            </a:r>
            <a:r>
              <a:rPr lang="en-US" dirty="0" err="1" smtClean="0"/>
              <a:t>utilisation</a:t>
            </a:r>
            <a:r>
              <a:rPr lang="en-US" baseline="0" dirty="0" smtClean="0"/>
              <a:t> examines how much “stuff” is tied up doing nothing.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12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examine needs, apply resources, deliver benefits:</a:t>
            </a:r>
          </a:p>
          <a:p>
            <a:pPr eaLnBrk="1" hangingPunct="1"/>
            <a:r>
              <a:rPr lang="en-US" dirty="0" smtClean="0"/>
              <a:t>Barrier A was</a:t>
            </a:r>
            <a:r>
              <a:rPr lang="en-US" baseline="0" dirty="0" smtClean="0"/>
              <a:t> the </a:t>
            </a:r>
            <a:r>
              <a:rPr lang="en-US" dirty="0" smtClean="0"/>
              <a:t>mosquito net project; B was the consumer products; C was the sustainable</a:t>
            </a:r>
            <a:r>
              <a:rPr lang="en-US" baseline="0" dirty="0" smtClean="0"/>
              <a:t> energy.</a:t>
            </a:r>
          </a:p>
          <a:p>
            <a:pPr eaLnBrk="1" hangingPunct="1"/>
            <a:r>
              <a:rPr lang="en-US" baseline="0" dirty="0" smtClean="0"/>
              <a:t>De-</a:t>
            </a:r>
            <a:r>
              <a:rPr lang="en-US" baseline="0" dirty="0" err="1" smtClean="0"/>
              <a:t>primarkisation</a:t>
            </a:r>
            <a:r>
              <a:rPr lang="en-US" baseline="0" dirty="0" smtClean="0"/>
              <a:t> looks at how diminishing resources will transform society away from low cost throw away to high value durables.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13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64B92E-776D-40A8-8311-9C162322FC8A}" type="slidenum">
              <a:rPr lang="en-GB" b="0" smtClean="0"/>
              <a:pPr eaLnBrk="1" hangingPunct="1"/>
              <a:t>2</a:t>
            </a:fld>
            <a:endParaRPr lang="en-GB" b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Bruntland Report or “</a:t>
            </a:r>
            <a:r>
              <a:rPr lang="en-GB" smtClean="0">
                <a:latin typeface="Arial" pitchFamily="34" charset="0"/>
                <a:cs typeface="Arial" pitchFamily="34" charset="0"/>
              </a:rPr>
              <a:t>Our Common Future” World Commission on Environment and Development. </a:t>
            </a:r>
          </a:p>
          <a:p>
            <a:pPr eaLnBrk="1" hangingPunct="1"/>
            <a:r>
              <a:rPr lang="en-GB" smtClean="0">
                <a:latin typeface="Arial" pitchFamily="34" charset="0"/>
                <a:cs typeface="Arial" pitchFamily="34" charset="0"/>
              </a:rPr>
              <a:t>What does this mean?</a:t>
            </a:r>
          </a:p>
          <a:p>
            <a:pPr eaLnBrk="1" hangingPunct="1"/>
            <a:r>
              <a:rPr lang="en-GB" smtClean="0">
                <a:latin typeface="Arial" pitchFamily="34" charset="0"/>
                <a:cs typeface="Arial" pitchFamily="34" charset="0"/>
              </a:rPr>
              <a:t>How do you plan for the present?</a:t>
            </a:r>
          </a:p>
          <a:p>
            <a:pPr eaLnBrk="1" hangingPunct="1"/>
            <a:r>
              <a:rPr lang="en-GB" smtClean="0">
                <a:latin typeface="Arial" pitchFamily="34" charset="0"/>
                <a:cs typeface="Arial" pitchFamily="34" charset="0"/>
              </a:rPr>
              <a:t>It is normally shown omitting the second half of the definition....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3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Essentially, we have a captive audience</a:t>
            </a:r>
            <a:r>
              <a:rPr lang="en-US" baseline="0" dirty="0" smtClean="0"/>
              <a:t> with fresh clean minds.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4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Consideration of wider issues and cultures outside of their normal life</a:t>
            </a:r>
          </a:p>
          <a:p>
            <a:pPr eaLnBrk="1" hangingPunct="1"/>
            <a:r>
              <a:rPr lang="en-US" dirty="0" smtClean="0"/>
              <a:t>Commitment</a:t>
            </a:r>
            <a:r>
              <a:rPr lang="en-US" baseline="0" dirty="0" smtClean="0"/>
              <a:t> to course and the work ethic required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5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Barriers: </a:t>
            </a:r>
          </a:p>
          <a:p>
            <a:pPr eaLnBrk="1" hangingPunct="1"/>
            <a:r>
              <a:rPr lang="en-US" dirty="0" smtClean="0"/>
              <a:t>Don’t believe malaria is from mosquitoes: fatty food, too long in the sun!</a:t>
            </a:r>
          </a:p>
          <a:p>
            <a:pPr eaLnBrk="1" hangingPunct="1"/>
            <a:r>
              <a:rPr lang="en-US" dirty="0" smtClean="0"/>
              <a:t>Single room housing:</a:t>
            </a:r>
            <a:r>
              <a:rPr lang="en-US" baseline="0" dirty="0" smtClean="0"/>
              <a:t> 1 goes to bed, all go to bed!</a:t>
            </a:r>
          </a:p>
          <a:p>
            <a:pPr eaLnBrk="1" hangingPunct="1"/>
            <a:r>
              <a:rPr lang="en-US" baseline="0" dirty="0" smtClean="0"/>
              <a:t>The challenge to overcome barriers is a reflection of the barriers to sustainability, they are challenging existing cultural norms!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6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Products: Supplied with physical artefacts</a:t>
            </a:r>
          </a:p>
          <a:p>
            <a:pPr eaLnBrk="1" hangingPunct="1"/>
            <a:r>
              <a:rPr lang="en-GB" noProof="0" dirty="0" smtClean="0"/>
              <a:t>Technical: If you want to know think outside of the box, you’ve got to know what’s in the box!</a:t>
            </a:r>
          </a:p>
          <a:p>
            <a:pPr eaLnBrk="1" hangingPunct="1"/>
            <a:r>
              <a:rPr lang="en-GB" noProof="0" dirty="0" smtClean="0"/>
              <a:t>Function and benefit:</a:t>
            </a:r>
            <a:r>
              <a:rPr lang="en-GB" baseline="0" noProof="0" dirty="0" smtClean="0"/>
              <a:t> T</a:t>
            </a:r>
            <a:r>
              <a:rPr lang="en-GB" noProof="0" dirty="0" smtClean="0"/>
              <a:t>o the individual as well as wider impact upon society.</a:t>
            </a:r>
          </a:p>
          <a:p>
            <a:pPr eaLnBrk="1" hangingPunct="1"/>
            <a:endParaRPr lang="en-GB" noProof="0" dirty="0" smtClean="0"/>
          </a:p>
          <a:p>
            <a:pPr eaLnBrk="1" hangingPunct="1"/>
            <a:r>
              <a:rPr lang="en-GB" noProof="0" dirty="0" smtClean="0"/>
              <a:t>Is their</a:t>
            </a:r>
            <a:r>
              <a:rPr lang="en-GB" baseline="0" noProof="0" dirty="0" smtClean="0"/>
              <a:t> real social value? Is it genuinely useful or just a gadget for showing off? How can this be increased? Specific market segmentation.</a:t>
            </a:r>
            <a:endParaRPr lang="en-GB" noProof="0" dirty="0" smtClean="0"/>
          </a:p>
          <a:p>
            <a:pPr eaLnBrk="1" hangingPunct="1"/>
            <a:r>
              <a:rPr lang="en-GB" noProof="0" dirty="0" smtClean="0"/>
              <a:t>Are the products a waste</a:t>
            </a:r>
            <a:r>
              <a:rPr lang="en-GB" baseline="0" noProof="0" dirty="0" smtClean="0"/>
              <a:t> of the earths natural resources? Are materials tied up in non-use phase! How can this be improved.</a:t>
            </a:r>
          </a:p>
          <a:p>
            <a:pPr eaLnBrk="1" hangingPunct="1"/>
            <a:r>
              <a:rPr lang="en-GB" noProof="0" dirty="0" smtClean="0"/>
              <a:t>How can alternative routes to market or other services deliver similar goals?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7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Technical: If you want</a:t>
            </a:r>
            <a:r>
              <a:rPr lang="en-US" baseline="0" dirty="0" smtClean="0"/>
              <a:t> to</a:t>
            </a:r>
            <a:r>
              <a:rPr lang="en-US" dirty="0" smtClean="0"/>
              <a:t> think outside of the box, you’ve got to know what’s in the box!</a:t>
            </a:r>
          </a:p>
          <a:p>
            <a:pPr eaLnBrk="1" hangingPunct="1"/>
            <a:r>
              <a:rPr lang="en-US" dirty="0" smtClean="0"/>
              <a:t>Viability: is the supply chain able to support if scaled up</a:t>
            </a:r>
            <a:r>
              <a:rPr lang="en-US" baseline="0" dirty="0" smtClean="0"/>
              <a:t>. REE’s etc.</a:t>
            </a:r>
          </a:p>
          <a:p>
            <a:pPr eaLnBrk="1" hangingPunct="1"/>
            <a:r>
              <a:rPr lang="en-US" dirty="0" smtClean="0"/>
              <a:t>Limitations of the Environment</a:t>
            </a:r>
            <a:r>
              <a:rPr lang="en-US" baseline="0" dirty="0" smtClean="0"/>
              <a:t> to support the technologies….</a:t>
            </a:r>
            <a:endParaRPr lang="en-US" dirty="0" smtClean="0"/>
          </a:p>
          <a:p>
            <a:pPr eaLnBrk="1" hangingPunct="1"/>
            <a:r>
              <a:rPr lang="en-US" dirty="0" smtClean="0"/>
              <a:t>Are the products a waste</a:t>
            </a:r>
            <a:r>
              <a:rPr lang="en-US" baseline="0" dirty="0" smtClean="0"/>
              <a:t> of the earths natural resources? Are materials tied up in non-use phase! How can this be improved.</a:t>
            </a:r>
          </a:p>
          <a:p>
            <a:pPr eaLnBrk="1" hangingPunct="1"/>
            <a:r>
              <a:rPr lang="en-US" dirty="0" smtClean="0"/>
              <a:t>How can alternative routes to market or other services deliver similar goals?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CAA948-A030-468F-B5E2-C0183F44B341}" type="slidenum">
              <a:rPr lang="en-GB" b="0" smtClean="0"/>
              <a:pPr eaLnBrk="1" hangingPunct="1"/>
              <a:t>8</a:t>
            </a:fld>
            <a:endParaRPr lang="en-GB" b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27FA-D118-4B1C-992C-664A4670F806}" type="slidenum">
              <a:rPr lang="en-GB"/>
              <a:pPr/>
              <a:t>9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Life long learning skills</a:t>
            </a:r>
          </a:p>
          <a:p>
            <a:pPr eaLnBrk="1" hangingPunct="1"/>
            <a:r>
              <a:rPr lang="en-GB" dirty="0" smtClean="0"/>
              <a:t>Engagement</a:t>
            </a:r>
            <a:r>
              <a:rPr lang="en-GB" baseline="0" dirty="0" smtClean="0"/>
              <a:t> </a:t>
            </a:r>
            <a:r>
              <a:rPr lang="en-GB" dirty="0" smtClean="0"/>
              <a:t>frames the next four years</a:t>
            </a:r>
            <a:endParaRPr lang="en-US" dirty="0" smtClean="0"/>
          </a:p>
          <a:p>
            <a:pPr eaLnBrk="1" hangingPunct="1"/>
            <a:r>
              <a:rPr lang="en-US" dirty="0" smtClean="0"/>
              <a:t>Consideration of wider issues and cultures outside of their normal sphere</a:t>
            </a:r>
          </a:p>
          <a:p>
            <a:pPr eaLnBrk="1" hangingPunct="1"/>
            <a:r>
              <a:rPr lang="en-US" dirty="0" smtClean="0"/>
              <a:t>How</a:t>
            </a:r>
            <a:r>
              <a:rPr lang="en-US" baseline="0" dirty="0" smtClean="0"/>
              <a:t> all the little things in the course all come together</a:t>
            </a:r>
            <a:endParaRPr lang="en-US" dirty="0" smtClean="0"/>
          </a:p>
          <a:p>
            <a:pPr eaLnBrk="1" hangingPunct="1"/>
            <a:r>
              <a:rPr lang="en-US" dirty="0" smtClean="0"/>
              <a:t>Commitment</a:t>
            </a:r>
            <a:r>
              <a:rPr lang="en-US" baseline="0" dirty="0" smtClean="0"/>
              <a:t> to course and the work ethic required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775" y="2286000"/>
            <a:ext cx="8407400" cy="4238625"/>
          </a:xfrm>
          <a:prstGeom prst="rect">
            <a:avLst/>
          </a:prstGeom>
          <a:solidFill>
            <a:srgbClr val="625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7" descr="BU WEB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13065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58775" y="6523038"/>
            <a:ext cx="8405813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200" b="0" smtClean="0">
                <a:solidFill>
                  <a:schemeClr val="bg1"/>
                </a:solidFill>
                <a:latin typeface="Glypha LT Light"/>
              </a:rPr>
              <a:t>www.bournemouth.ac.uk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2693988"/>
            <a:ext cx="8032750" cy="1470025"/>
          </a:xfrm>
          <a:noFill/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" y="4149725"/>
            <a:ext cx="8032750" cy="1871663"/>
          </a:xfrm>
        </p:spPr>
        <p:txBody>
          <a:bodyPr/>
          <a:lstStyle>
            <a:lvl1pPr marL="180975" indent="0">
              <a:buFontTx/>
              <a:buNone/>
              <a:defRPr sz="2400">
                <a:solidFill>
                  <a:schemeClr val="bg1"/>
                </a:solidFill>
                <a:latin typeface="Glypha LT Light" pitchFamily="18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83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1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404813"/>
            <a:ext cx="2066925" cy="608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04813"/>
            <a:ext cx="6049963" cy="608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4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6716713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844675"/>
            <a:ext cx="4052888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888" y="1844675"/>
            <a:ext cx="4054475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1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05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844675"/>
            <a:ext cx="4052888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888" y="1844675"/>
            <a:ext cx="4054475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7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2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25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88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92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404813"/>
            <a:ext cx="6716713" cy="100806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844675"/>
            <a:ext cx="8259763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Picture 7" descr="BU WEB log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13065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355600" y="6500813"/>
            <a:ext cx="8269288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200" b="0" smtClean="0">
                <a:solidFill>
                  <a:schemeClr val="bg1"/>
                </a:solidFill>
                <a:latin typeface="Glypha LT"/>
              </a:rPr>
              <a:t>www.bournemouth.ac.uk</a:t>
            </a: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699500" y="6483350"/>
            <a:ext cx="41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137B263B-9776-4321-8937-CA2188B75E1F}" type="slidenum">
              <a:rPr lang="en-GB" sz="1200" b="0">
                <a:latin typeface="Glypha LT"/>
              </a:rPr>
              <a:pPr algn="r"/>
              <a:t>‹#›</a:t>
            </a:fld>
            <a:endParaRPr lang="en-GB" sz="1200" b="0">
              <a:latin typeface="Glypha 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charset="0"/>
        </a:defRPr>
      </a:lvl5pPr>
      <a:lvl6pPr marL="63817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lypha LT Light" pitchFamily="18" charset="0"/>
          <a:cs typeface="Arial" charset="0"/>
        </a:defRPr>
      </a:lvl6pPr>
      <a:lvl7pPr marL="109537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lypha LT Light" pitchFamily="18" charset="0"/>
          <a:cs typeface="Arial" charset="0"/>
        </a:defRPr>
      </a:lvl7pPr>
      <a:lvl8pPr marL="155257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lypha LT Light" pitchFamily="18" charset="0"/>
          <a:cs typeface="Arial" charset="0"/>
        </a:defRPr>
      </a:lvl8pPr>
      <a:lvl9pPr marL="2009775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lypha LT Light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2693988"/>
            <a:ext cx="8032750" cy="10620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/>
          <a:lstStyle/>
          <a:p>
            <a:pPr marL="0" indent="180975" eaLnBrk="1" hangingPunct="1"/>
            <a:r>
              <a:rPr lang="en-GB" dirty="0" smtClean="0"/>
              <a:t>PAL WEEK</a:t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" y="3418205"/>
            <a:ext cx="8032750" cy="1584325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Glypha LT Light"/>
              </a:rPr>
              <a:t>Learning Sustainable Development in Design &amp; Engineering</a:t>
            </a:r>
            <a:endParaRPr lang="en-GB" sz="3200" dirty="0" smtClean="0">
              <a:latin typeface="Glypha LT Light"/>
            </a:endParaRPr>
          </a:p>
          <a:p>
            <a:pPr eaLnBrk="1" hangingPunct="1"/>
            <a:endParaRPr lang="en-GB" dirty="0" smtClean="0">
              <a:latin typeface="Glypha LT Light"/>
            </a:endParaRPr>
          </a:p>
          <a:p>
            <a:pPr eaLnBrk="1" hangingPunct="1"/>
            <a:endParaRPr lang="en-US" sz="2000" i="1" dirty="0" smtClean="0">
              <a:latin typeface="Glypha LT Light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87363" y="5080371"/>
            <a:ext cx="45624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dirty="0"/>
              <a:t>Dr Nigel P. </a:t>
            </a:r>
            <a:r>
              <a:rPr lang="en-GB" dirty="0" smtClean="0"/>
              <a:t>Garland</a:t>
            </a:r>
          </a:p>
          <a:p>
            <a:pPr eaLnBrk="1" hangingPunct="1"/>
            <a:r>
              <a:rPr lang="en-GB" dirty="0" smtClean="0"/>
              <a:t>Dr </a:t>
            </a:r>
            <a:r>
              <a:rPr lang="en-GB" dirty="0" err="1" smtClean="0"/>
              <a:t>Zulfiqar</a:t>
            </a:r>
            <a:r>
              <a:rPr lang="en-GB" dirty="0" smtClean="0"/>
              <a:t> A. Khan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Sustainable Design Research </a:t>
            </a:r>
            <a:r>
              <a:rPr lang="en-GB" dirty="0" smtClean="0"/>
              <a:t>Centre</a:t>
            </a:r>
          </a:p>
          <a:p>
            <a:pPr eaLnBrk="1" hangingPunct="1"/>
            <a:r>
              <a:rPr lang="en-GB" dirty="0" smtClean="0"/>
              <a:t>Faculty of Science and Technology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237859" y="2788742"/>
            <a:ext cx="4435365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 pitchFamily="18" charset="0"/>
                <a:cs typeface="Arial" pitchFamily="34" charset="0"/>
              </a:rPr>
              <a:t>Is it socially useful?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 pitchFamily="18" charset="0"/>
                <a:cs typeface="Arial" pitchFamily="34" charset="0"/>
              </a:rPr>
              <a:t>Or, is it a waste of the Earth’s natural resources?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 pitchFamily="18" charset="0"/>
                <a:cs typeface="Arial" pitchFamily="34" charset="0"/>
              </a:rPr>
              <a:t>In other words, does it make a positive contribution to society and does that contribution outweigh the economic, environmental and human costs?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/>
              <a:t>Research: </a:t>
            </a:r>
            <a:r>
              <a:rPr lang="en-GB" dirty="0" smtClean="0">
                <a:solidFill>
                  <a:srgbClr val="7030A0"/>
                </a:solidFill>
              </a:rPr>
              <a:t>Outcomes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202026"/>
            <a:ext cx="4256690" cy="3936015"/>
          </a:xfrm>
        </p:spPr>
        <p:txBody>
          <a:bodyPr>
            <a:noAutofit/>
          </a:bodyPr>
          <a:lstStyle/>
          <a:p>
            <a:r>
              <a:rPr lang="en-GB" sz="2700" dirty="0" smtClean="0"/>
              <a:t>New conceptual models</a:t>
            </a:r>
          </a:p>
          <a:p>
            <a:pPr lvl="1"/>
            <a:r>
              <a:rPr lang="en-GB" sz="2400" dirty="0" smtClean="0">
                <a:solidFill>
                  <a:srgbClr val="7030A0"/>
                </a:solidFill>
              </a:rPr>
              <a:t>Social Usefulness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/>
              <a:t>Research: </a:t>
            </a:r>
            <a:r>
              <a:rPr lang="en-GB" dirty="0" smtClean="0">
                <a:solidFill>
                  <a:srgbClr val="7030A0"/>
                </a:solidFill>
              </a:rPr>
              <a:t>Outcomes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202026"/>
            <a:ext cx="4256690" cy="3936015"/>
          </a:xfrm>
        </p:spPr>
        <p:txBody>
          <a:bodyPr>
            <a:noAutofit/>
          </a:bodyPr>
          <a:lstStyle/>
          <a:p>
            <a:r>
              <a:rPr lang="en-GB" sz="2700" dirty="0" smtClean="0"/>
              <a:t>New conceptual models</a:t>
            </a:r>
          </a:p>
          <a:p>
            <a:pPr lvl="1"/>
            <a:r>
              <a:rPr lang="en-GB" sz="2400" dirty="0" smtClean="0"/>
              <a:t>Social Usefulness</a:t>
            </a:r>
          </a:p>
          <a:p>
            <a:pPr lvl="1"/>
            <a:r>
              <a:rPr lang="en-GB" sz="2400" dirty="0" smtClean="0">
                <a:solidFill>
                  <a:srgbClr val="7030A0"/>
                </a:solidFill>
              </a:rPr>
              <a:t>Material Utilisation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41369" y="2606566"/>
          <a:ext cx="3494886" cy="109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4" imgW="1384200" imgH="431640" progId="Equation.3">
                  <p:embed/>
                </p:oleObj>
              </mc:Choice>
              <mc:Fallback>
                <p:oleObj name="Equation" r:id="rId4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369" y="2606566"/>
                        <a:ext cx="3494886" cy="1091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382812" y="3661019"/>
            <a:ext cx="41515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 smtClean="0"/>
              <a:t>Where: </a:t>
            </a:r>
          </a:p>
          <a:p>
            <a:r>
              <a:rPr lang="en-GB" b="0" dirty="0" smtClean="0"/>
              <a:t>U</a:t>
            </a:r>
            <a:r>
              <a:rPr lang="en-GB" b="0" baseline="-25000" dirty="0" smtClean="0"/>
              <a:t>R </a:t>
            </a:r>
            <a:r>
              <a:rPr lang="en-GB" b="0" dirty="0" smtClean="0"/>
              <a:t>is the utilization of resources, </a:t>
            </a:r>
          </a:p>
          <a:p>
            <a:r>
              <a:rPr lang="en-GB" b="0" dirty="0" smtClean="0"/>
              <a:t>P</a:t>
            </a:r>
            <a:r>
              <a:rPr lang="en-GB" b="0" baseline="-25000" dirty="0" smtClean="0"/>
              <a:t>P</a:t>
            </a:r>
            <a:r>
              <a:rPr lang="en-GB" b="0" dirty="0" smtClean="0"/>
              <a:t> is the product population, </a:t>
            </a:r>
          </a:p>
          <a:p>
            <a:r>
              <a:rPr lang="en-GB" b="0" dirty="0" smtClean="0"/>
              <a:t>R is the resources embodied, </a:t>
            </a:r>
          </a:p>
          <a:p>
            <a:r>
              <a:rPr lang="en-GB" b="0" dirty="0" smtClean="0"/>
              <a:t>L</a:t>
            </a:r>
            <a:r>
              <a:rPr lang="en-GB" b="0" baseline="-25000" dirty="0" smtClean="0"/>
              <a:t>t</a:t>
            </a:r>
            <a:r>
              <a:rPr lang="en-GB" b="0" dirty="0" smtClean="0"/>
              <a:t> is the technological life, </a:t>
            </a:r>
          </a:p>
          <a:p>
            <a:r>
              <a:rPr lang="en-GB" b="0" dirty="0" err="1" smtClean="0"/>
              <a:t>L</a:t>
            </a:r>
            <a:r>
              <a:rPr lang="en-GB" b="0" baseline="-25000" dirty="0" err="1" smtClean="0"/>
              <a:t>p</a:t>
            </a:r>
            <a:r>
              <a:rPr lang="en-GB" b="0" dirty="0" smtClean="0"/>
              <a:t> is the life of the product and </a:t>
            </a:r>
          </a:p>
          <a:p>
            <a:r>
              <a:rPr lang="en-GB" b="0" dirty="0" smtClean="0"/>
              <a:t>U</a:t>
            </a:r>
            <a:r>
              <a:rPr lang="en-GB" b="0" baseline="-25000" dirty="0" smtClean="0"/>
              <a:t>p</a:t>
            </a:r>
            <a:r>
              <a:rPr lang="en-GB" b="0" dirty="0" smtClean="0"/>
              <a:t> is the usage pattern of the product.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59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/>
              <a:t>Research: </a:t>
            </a:r>
            <a:r>
              <a:rPr lang="en-GB" dirty="0" smtClean="0">
                <a:solidFill>
                  <a:srgbClr val="7030A0"/>
                </a:solidFill>
              </a:rPr>
              <a:t>Outcomes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202026"/>
            <a:ext cx="4256690" cy="3936015"/>
          </a:xfrm>
        </p:spPr>
        <p:txBody>
          <a:bodyPr>
            <a:noAutofit/>
          </a:bodyPr>
          <a:lstStyle/>
          <a:p>
            <a:r>
              <a:rPr lang="en-GB" sz="2700" dirty="0" smtClean="0"/>
              <a:t>New conceptual models</a:t>
            </a:r>
          </a:p>
          <a:p>
            <a:pPr lvl="1"/>
            <a:r>
              <a:rPr lang="en-GB" sz="2400" dirty="0" smtClean="0"/>
              <a:t>Social Usefulness</a:t>
            </a:r>
          </a:p>
          <a:p>
            <a:pPr lvl="1"/>
            <a:r>
              <a:rPr lang="en-GB" sz="2400" dirty="0" smtClean="0"/>
              <a:t>Material Utilisation</a:t>
            </a:r>
          </a:p>
          <a:p>
            <a:pPr lvl="1"/>
            <a:r>
              <a:rPr lang="en-GB" sz="2400" dirty="0" smtClean="0">
                <a:solidFill>
                  <a:srgbClr val="7030A0"/>
                </a:solidFill>
              </a:rPr>
              <a:t>Barriers to Sustainable Product Engineering</a:t>
            </a:r>
          </a:p>
          <a:p>
            <a:pPr lvl="1"/>
            <a:r>
              <a:rPr lang="en-GB" sz="2400" dirty="0" smtClean="0">
                <a:solidFill>
                  <a:srgbClr val="7030A0"/>
                </a:solidFill>
              </a:rPr>
              <a:t>De-</a:t>
            </a:r>
            <a:r>
              <a:rPr lang="en-GB" sz="2400" dirty="0" err="1" smtClean="0">
                <a:solidFill>
                  <a:srgbClr val="7030A0"/>
                </a:solidFill>
              </a:rPr>
              <a:t>Primarkisation</a:t>
            </a: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700" dirty="0" smtClean="0"/>
              <a:t>Published</a:t>
            </a:r>
          </a:p>
          <a:p>
            <a:pPr lvl="1"/>
            <a:r>
              <a:rPr lang="en-GB" sz="2400" dirty="0" smtClean="0"/>
              <a:t>Sustainability</a:t>
            </a:r>
          </a:p>
          <a:p>
            <a:pPr lvl="1"/>
            <a:r>
              <a:rPr lang="en-GB" sz="2400" dirty="0" smtClean="0"/>
              <a:t>EPDE 2010, 11, 12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65600" y="5488935"/>
            <a:ext cx="467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 smtClean="0"/>
              <a:t>Where A is cultural values and tradition; B is product perception; C is scale and viability</a:t>
            </a:r>
            <a:endParaRPr lang="en-GB" b="0" dirty="0"/>
          </a:p>
        </p:txBody>
      </p:sp>
      <p:pic>
        <p:nvPicPr>
          <p:cNvPr id="40962" name="Picture 2" descr="\\bournemouth.ac.uk\Data\Staff\Home\ngarland\papers for materials paper\barriers2colou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770" y="2471509"/>
            <a:ext cx="3956050" cy="2895600"/>
          </a:xfrm>
          <a:prstGeom prst="rect">
            <a:avLst/>
          </a:prstGeom>
          <a:noFill/>
        </p:spPr>
      </p:pic>
      <p:pic>
        <p:nvPicPr>
          <p:cNvPr id="40963" name="Picture 3" descr="\\bournemouth.ac.uk\Data\Staff\Home\ngarland\papers for materials paper\barriers4colou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586" y="1977119"/>
            <a:ext cx="4582205" cy="3360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59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dirty="0" smtClean="0"/>
              <a:t>DE-</a:t>
            </a:r>
            <a:r>
              <a:rPr lang="en-GB" dirty="0" smtClean="0">
                <a:solidFill>
                  <a:srgbClr val="03D1E7"/>
                </a:solidFill>
              </a:rPr>
              <a:t>PRIMARK</a:t>
            </a:r>
            <a:r>
              <a:rPr lang="en-GB" dirty="0" smtClean="0"/>
              <a:t>-ISATION</a:t>
            </a:r>
            <a:endParaRPr lang="en-US" i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599" y="1844675"/>
            <a:ext cx="8273393" cy="464661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Resource scarcity is inevitable</a:t>
            </a:r>
          </a:p>
          <a:p>
            <a:r>
              <a:rPr lang="en-GB" dirty="0" smtClean="0"/>
              <a:t>Low materials costs </a:t>
            </a:r>
          </a:p>
          <a:p>
            <a:pPr lvl="1"/>
            <a:r>
              <a:rPr lang="en-GB" dirty="0" smtClean="0"/>
              <a:t>high consumption, low quality, short life</a:t>
            </a:r>
          </a:p>
          <a:p>
            <a:pPr lvl="2"/>
            <a:r>
              <a:rPr lang="en-GB" dirty="0" smtClean="0"/>
              <a:t>More purchased, low value, impulse buy, duplication, may never be used…...low margin!</a:t>
            </a:r>
          </a:p>
          <a:p>
            <a:r>
              <a:rPr lang="en-GB" dirty="0" smtClean="0"/>
              <a:t>High materials costs</a:t>
            </a:r>
          </a:p>
          <a:p>
            <a:pPr lvl="1"/>
            <a:r>
              <a:rPr lang="en-GB" dirty="0" smtClean="0"/>
              <a:t>low consumption, higher quality, longer life</a:t>
            </a:r>
          </a:p>
          <a:p>
            <a:pPr lvl="2"/>
            <a:r>
              <a:rPr lang="en-GB" dirty="0" smtClean="0"/>
              <a:t>Fewer bought, high value, considered purchase, bought to be used……high margin!</a:t>
            </a:r>
          </a:p>
          <a:p>
            <a:r>
              <a:rPr lang="en-GB" dirty="0" smtClean="0"/>
              <a:t>Cost of functional output may be the same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</a:t>
            </a:r>
            <a:endParaRPr lang="en-GB" dirty="0"/>
          </a:p>
        </p:txBody>
      </p:sp>
      <p:pic>
        <p:nvPicPr>
          <p:cNvPr id="14338" name="Picture 2" descr="\\bournemouth.ac.uk\data\Staff\Home\NGarland\colombia\from laptop\colombia\sustainable presentations\ApocaplyseNow_Hopp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5396"/>
            <a:ext cx="9144000" cy="45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smtClean="0">
                <a:cs typeface="Arial" pitchFamily="34" charset="0"/>
              </a:rPr>
              <a:t>Sustainability: </a:t>
            </a:r>
            <a:r>
              <a:rPr lang="en-GB" smtClean="0">
                <a:solidFill>
                  <a:srgbClr val="7030A0"/>
                </a:solidFill>
                <a:cs typeface="Arial" pitchFamily="34" charset="0"/>
              </a:rPr>
              <a:t>WHAT?</a:t>
            </a:r>
            <a:endParaRPr lang="en-US" smtClean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7751" y="1844674"/>
            <a:ext cx="8291899" cy="3692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i="1" dirty="0" smtClean="0">
                <a:cs typeface="Arial" pitchFamily="34" charset="0"/>
              </a:rPr>
              <a:t>“..a process of change in which the exploitation of </a:t>
            </a:r>
            <a:r>
              <a:rPr lang="en-GB" i="1" dirty="0" smtClean="0">
                <a:solidFill>
                  <a:srgbClr val="7030A0"/>
                </a:solidFill>
                <a:cs typeface="Arial" pitchFamily="34" charset="0"/>
              </a:rPr>
              <a:t>resources</a:t>
            </a:r>
            <a:r>
              <a:rPr lang="en-GB" i="1" dirty="0" smtClean="0">
                <a:cs typeface="Arial" pitchFamily="34" charset="0"/>
              </a:rPr>
              <a:t>, the direction of </a:t>
            </a:r>
            <a:r>
              <a:rPr lang="en-GB" i="1" dirty="0" smtClean="0">
                <a:solidFill>
                  <a:srgbClr val="7030A0"/>
                </a:solidFill>
                <a:cs typeface="Arial" pitchFamily="34" charset="0"/>
              </a:rPr>
              <a:t>investments</a:t>
            </a:r>
            <a:r>
              <a:rPr lang="en-GB" i="1" dirty="0" smtClean="0">
                <a:cs typeface="Arial" pitchFamily="34" charset="0"/>
              </a:rPr>
              <a:t>, the orientation of </a:t>
            </a:r>
            <a:r>
              <a:rPr lang="en-GB" i="1" dirty="0" smtClean="0">
                <a:solidFill>
                  <a:srgbClr val="7030A0"/>
                </a:solidFill>
                <a:cs typeface="Arial" pitchFamily="34" charset="0"/>
              </a:rPr>
              <a:t>technological</a:t>
            </a:r>
            <a:r>
              <a:rPr lang="en-GB" i="1" dirty="0" smtClean="0">
                <a:cs typeface="Arial" pitchFamily="34" charset="0"/>
              </a:rPr>
              <a:t> development; and </a:t>
            </a:r>
            <a:r>
              <a:rPr lang="en-GB" i="1" dirty="0" smtClean="0">
                <a:solidFill>
                  <a:srgbClr val="7030A0"/>
                </a:solidFill>
                <a:cs typeface="Arial" pitchFamily="34" charset="0"/>
              </a:rPr>
              <a:t>institutional </a:t>
            </a:r>
            <a:r>
              <a:rPr lang="en-GB" i="1" dirty="0" smtClean="0">
                <a:cs typeface="Arial" pitchFamily="34" charset="0"/>
              </a:rPr>
              <a:t>change are all in harmony and enhance both current and future potential to meet human </a:t>
            </a:r>
            <a:r>
              <a:rPr lang="en-GB" i="1" dirty="0" smtClean="0">
                <a:solidFill>
                  <a:srgbClr val="7030A0"/>
                </a:solidFill>
                <a:cs typeface="Arial" pitchFamily="34" charset="0"/>
              </a:rPr>
              <a:t>needs</a:t>
            </a:r>
            <a:r>
              <a:rPr lang="en-GB" i="1" dirty="0" smtClean="0">
                <a:cs typeface="Arial" pitchFamily="34" charset="0"/>
              </a:rPr>
              <a:t> and </a:t>
            </a:r>
            <a:r>
              <a:rPr lang="en-GB" i="1" dirty="0" smtClean="0">
                <a:solidFill>
                  <a:srgbClr val="7030A0"/>
                </a:solidFill>
                <a:cs typeface="Arial" pitchFamily="34" charset="0"/>
              </a:rPr>
              <a:t>aspirations</a:t>
            </a:r>
            <a:r>
              <a:rPr lang="en-GB" i="1" dirty="0" smtClean="0">
                <a:cs typeface="Arial" pitchFamily="34" charset="0"/>
              </a:rPr>
              <a:t>.”</a:t>
            </a:r>
            <a:endParaRPr lang="en-GB" dirty="0" smtClean="0">
              <a:cs typeface="Arial" pitchFamily="34" charset="0"/>
            </a:endParaRPr>
          </a:p>
          <a:p>
            <a:pPr algn="ctr">
              <a:buFontTx/>
              <a:buNone/>
            </a:pPr>
            <a:endParaRPr lang="en-GB" i="1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82600" y="5537200"/>
            <a:ext cx="82724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b="0" i="1" kern="0" dirty="0"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b="0" i="1" kern="0" dirty="0">
              <a:latin typeface="+mn-lt"/>
              <a:cs typeface="+mn-cs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87363" y="5813425"/>
            <a:ext cx="8323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Bruntland Report or </a:t>
            </a:r>
          </a:p>
          <a:p>
            <a:r>
              <a:rPr lang="en-US" sz="1600" b="0"/>
              <a:t>“</a:t>
            </a:r>
            <a:r>
              <a:rPr lang="en-GB" sz="1600" b="0"/>
              <a:t>Our Common Future” World Commission on Environment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>
                <a:latin typeface="Arial" pitchFamily="34" charset="0"/>
                <a:cs typeface="Arial" pitchFamily="34" charset="0"/>
              </a:rPr>
              <a:t>SD Primers: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WHAT?</a:t>
            </a:r>
            <a:endParaRPr lang="en-US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599" y="1844675"/>
            <a:ext cx="8273393" cy="464661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Full week of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work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First teaching week of year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No other teaching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2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year DE &amp; DBM students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PAL and PBL methods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Underlying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theme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Sustainable Development</a:t>
            </a:r>
          </a:p>
          <a:p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Informed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Developed from international best practice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Meets ECUK SPEC and RAE guidance</a:t>
            </a:r>
          </a:p>
        </p:txBody>
      </p:sp>
    </p:spTree>
    <p:extLst>
      <p:ext uri="{BB962C8B-B14F-4D97-AF65-F5344CB8AC3E}">
        <p14:creationId xmlns:p14="http://schemas.microsoft.com/office/powerpoint/2010/main" val="32098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>
                <a:latin typeface="Arial" pitchFamily="34" charset="0"/>
                <a:cs typeface="Arial" pitchFamily="34" charset="0"/>
              </a:rPr>
              <a:t>SD Primers: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Structure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599" y="1844675"/>
            <a:ext cx="8310099" cy="464661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Fluid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Adaptive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for each stage outcome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Activity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Regular randomized presentations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Always with Q/A and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reflection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Brief expanded after each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Little or no didactic element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Assessment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Final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formal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presentation marked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Peer assessment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within each group</a:t>
            </a:r>
          </a:p>
        </p:txBody>
      </p:sp>
    </p:spTree>
    <p:extLst>
      <p:ext uri="{BB962C8B-B14F-4D97-AF65-F5344CB8AC3E}">
        <p14:creationId xmlns:p14="http://schemas.microsoft.com/office/powerpoint/2010/main" val="7480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>
                <a:latin typeface="Arial" pitchFamily="34" charset="0"/>
                <a:cs typeface="Arial" pitchFamily="34" charset="0"/>
              </a:rPr>
              <a:t>SD Primers: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Implementation 2009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599" y="1844675"/>
            <a:ext cx="8273393" cy="464661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Mosquito net for Niger Delta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For local manufacture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Barriers to market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Function and use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Outcomes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Cultural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barriers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Clear social benefit outweighs ecological concern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Physical prototypes</a:t>
            </a:r>
          </a:p>
        </p:txBody>
      </p:sp>
    </p:spTree>
    <p:extLst>
      <p:ext uri="{BB962C8B-B14F-4D97-AF65-F5344CB8AC3E}">
        <p14:creationId xmlns:p14="http://schemas.microsoft.com/office/powerpoint/2010/main" val="20803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>
                <a:latin typeface="Arial" pitchFamily="34" charset="0"/>
                <a:cs typeface="Arial" pitchFamily="34" charset="0"/>
              </a:rPr>
              <a:t>SD Primers: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Implementation 2010 &amp; 2012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599" y="1844677"/>
            <a:ext cx="8273393" cy="441035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Design of consumer products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Groups each examined a different product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Technical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description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Function and use,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benefit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Outcomes</a:t>
            </a:r>
          </a:p>
          <a:p>
            <a:pPr lvl="1"/>
            <a:r>
              <a:rPr lang="en-GB" dirty="0" err="1" smtClean="0">
                <a:latin typeface="Arial" pitchFamily="34" charset="0"/>
                <a:cs typeface="Arial" pitchFamily="34" charset="0"/>
              </a:rPr>
              <a:t>Aspirational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Inspirational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Effective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utilisation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of materials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Alternative routes to deliver same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6954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>
                <a:latin typeface="Arial" pitchFamily="34" charset="0"/>
                <a:cs typeface="Arial" pitchFamily="34" charset="0"/>
              </a:rPr>
              <a:t>SD Primers: </a:t>
            </a:r>
            <a:r>
              <a:rPr lang="en-GB" dirty="0" smtClean="0">
                <a:solidFill>
                  <a:srgbClr val="7030A0"/>
                </a:solidFill>
              </a:rPr>
              <a:t>Implementation 2011 &amp; 2013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599" y="1844675"/>
            <a:ext cx="8273393" cy="4646613"/>
          </a:xfrm>
        </p:spPr>
        <p:txBody>
          <a:bodyPr>
            <a:normAutofit/>
          </a:bodyPr>
          <a:lstStyle/>
          <a:p>
            <a:r>
              <a:rPr lang="en-GB" dirty="0" smtClean="0"/>
              <a:t>Sustainable energy products?</a:t>
            </a:r>
          </a:p>
          <a:p>
            <a:pPr lvl="1"/>
            <a:r>
              <a:rPr lang="en-GB" dirty="0" smtClean="0"/>
              <a:t>Groups each examined different “solutions”</a:t>
            </a:r>
          </a:p>
          <a:p>
            <a:pPr lvl="1"/>
            <a:r>
              <a:rPr lang="en-GB" dirty="0" smtClean="0"/>
              <a:t>Technical description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Viability</a:t>
            </a:r>
          </a:p>
          <a:p>
            <a:r>
              <a:rPr lang="en-GB" dirty="0" smtClean="0"/>
              <a:t>Outcomes</a:t>
            </a:r>
          </a:p>
          <a:p>
            <a:pPr lvl="1"/>
            <a:r>
              <a:rPr lang="en-GB" dirty="0" smtClean="0"/>
              <a:t>Impact of </a:t>
            </a:r>
            <a:r>
              <a:rPr lang="en-GB" dirty="0" smtClean="0">
                <a:solidFill>
                  <a:srgbClr val="7030A0"/>
                </a:solidFill>
              </a:rPr>
              <a:t>Scale</a:t>
            </a:r>
            <a:r>
              <a:rPr lang="en-GB" dirty="0" smtClean="0"/>
              <a:t> upon the supply chain</a:t>
            </a:r>
          </a:p>
          <a:p>
            <a:pPr lvl="1"/>
            <a:r>
              <a:rPr lang="en-GB" dirty="0" smtClean="0"/>
              <a:t>Effective utilisation of materials</a:t>
            </a:r>
            <a:endParaRPr lang="en-GB" dirty="0"/>
          </a:p>
          <a:p>
            <a:r>
              <a:rPr lang="en-GB" dirty="0" smtClean="0"/>
              <a:t>Vision </a:t>
            </a:r>
            <a:r>
              <a:rPr lang="en-GB" sz="2000" dirty="0" smtClean="0"/>
              <a:t>(2013)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905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/>
              <a:t>Sustainability: </a:t>
            </a:r>
            <a:r>
              <a:rPr lang="en-GB" dirty="0" smtClean="0">
                <a:solidFill>
                  <a:srgbClr val="7030A0"/>
                </a:solidFill>
              </a:rPr>
              <a:t>Vision</a:t>
            </a:r>
            <a:endParaRPr lang="en-US" dirty="0" smtClean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825217" y="1714501"/>
            <a:ext cx="4318783" cy="5143499"/>
          </a:xfrm>
          <a:prstGeom prst="rect">
            <a:avLst/>
          </a:prstGeom>
        </p:spPr>
      </p:pic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5216" y="5247249"/>
            <a:ext cx="4318783" cy="1610751"/>
          </a:xfr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 smtClean="0"/>
              <a:t>How </a:t>
            </a:r>
            <a:r>
              <a:rPr lang="en-GB" sz="2400" dirty="0" smtClean="0"/>
              <a:t>will resource scarcity affect the economy?</a:t>
            </a:r>
          </a:p>
          <a:p>
            <a:r>
              <a:rPr lang="en-GB" sz="2400" dirty="0" smtClean="0"/>
              <a:t>What effect emerging economies?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0" y="1726225"/>
            <a:ext cx="4825217" cy="468336"/>
          </a:xfrm>
          <a:prstGeom prst="rect">
            <a:avLst/>
          </a:prstGeom>
          <a:solidFill>
            <a:srgbClr val="FFFFFF">
              <a:alpha val="60000"/>
            </a:srgbClr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smtClean="0"/>
              <a:t>What will the future look like?</a:t>
            </a:r>
            <a:endParaRPr lang="en-GB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6937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i="1" dirty="0" smtClean="0"/>
              <a:t>Academic: </a:t>
            </a:r>
            <a:r>
              <a:rPr lang="en-GB" dirty="0" smtClean="0">
                <a:solidFill>
                  <a:srgbClr val="7030A0"/>
                </a:solidFill>
              </a:rPr>
              <a:t>Outcomes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599" y="1844675"/>
            <a:ext cx="8501018" cy="4646613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Needs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Transition from teaching to learning</a:t>
            </a:r>
          </a:p>
          <a:p>
            <a:pPr lvl="1"/>
            <a:r>
              <a:rPr lang="en-GB" dirty="0" smtClean="0"/>
              <a:t>Student engagement from day zero</a:t>
            </a:r>
          </a:p>
          <a:p>
            <a:pPr lvl="1"/>
            <a:r>
              <a:rPr lang="en-GB" dirty="0" smtClean="0"/>
              <a:t>Broader conceptual understanding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knowledge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New concepts &amp; methodologies tested &amp; developed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Expectations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Student expectations set in first week</a:t>
            </a:r>
          </a:p>
          <a:p>
            <a:pPr lvl="1"/>
            <a:r>
              <a:rPr lang="en-GB" dirty="0" smtClean="0"/>
              <a:t>Level of commitment clear</a:t>
            </a:r>
          </a:p>
        </p:txBody>
      </p:sp>
    </p:spTree>
    <p:extLst>
      <p:ext uri="{BB962C8B-B14F-4D97-AF65-F5344CB8AC3E}">
        <p14:creationId xmlns:p14="http://schemas.microsoft.com/office/powerpoint/2010/main" val="27920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ypha Academic">
  <a:themeElements>
    <a:clrScheme name="Glypha Academ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lypha Acade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ypha Academ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ypha Academ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ypha Academ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ypha Academ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ypha Academ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ypha Academ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ypha Academ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ypha Academ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ypha Academ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ypha Academ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ypha Academ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Glypha Academic</Template>
  <TotalTime>6468</TotalTime>
  <Words>996</Words>
  <Application>Microsoft Office PowerPoint</Application>
  <PresentationFormat>On-screen Show (4:3)</PresentationFormat>
  <Paragraphs>157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Glypha LT</vt:lpstr>
      <vt:lpstr>Times</vt:lpstr>
      <vt:lpstr>Glypha LT Light</vt:lpstr>
      <vt:lpstr>Glypha Academic</vt:lpstr>
      <vt:lpstr>Equation</vt:lpstr>
      <vt:lpstr>PAL WEEK </vt:lpstr>
      <vt:lpstr>Sustainability: WHAT?</vt:lpstr>
      <vt:lpstr>SD Primers: WHAT?</vt:lpstr>
      <vt:lpstr>SD Primers: Structure</vt:lpstr>
      <vt:lpstr>SD Primers: Implementation 2009</vt:lpstr>
      <vt:lpstr>SD Primers: Implementation 2010 &amp; 2012</vt:lpstr>
      <vt:lpstr>SD Primers: Implementation 2011 &amp; 2013</vt:lpstr>
      <vt:lpstr>Sustainability: Vision</vt:lpstr>
      <vt:lpstr>Academic: Outcomes</vt:lpstr>
      <vt:lpstr>Research: Outcomes</vt:lpstr>
      <vt:lpstr>Research: Outcomes</vt:lpstr>
      <vt:lpstr>Research: Outcomes</vt:lpstr>
      <vt:lpstr>DE-PRIMARK-ISATION</vt:lpstr>
      <vt:lpstr>Key Point</vt:lpstr>
    </vt:vector>
  </TitlesOfParts>
  <Company>Bournemouth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@ BU</dc:title>
  <dc:creator>XPUser</dc:creator>
  <cp:lastModifiedBy>Nigel,Garland</cp:lastModifiedBy>
  <cp:revision>163</cp:revision>
  <dcterms:created xsi:type="dcterms:W3CDTF">2006-10-17T15:15:52Z</dcterms:created>
  <dcterms:modified xsi:type="dcterms:W3CDTF">2014-06-06T16:06:40Z</dcterms:modified>
</cp:coreProperties>
</file>