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0" r:id="rId2"/>
  </p:sldMasterIdLst>
  <p:notesMasterIdLst>
    <p:notesMasterId r:id="rId19"/>
  </p:notesMasterIdLst>
  <p:sldIdLst>
    <p:sldId id="257" r:id="rId3"/>
    <p:sldId id="265" r:id="rId4"/>
    <p:sldId id="266" r:id="rId5"/>
    <p:sldId id="267" r:id="rId6"/>
    <p:sldId id="269" r:id="rId7"/>
    <p:sldId id="268" r:id="rId8"/>
    <p:sldId id="270" r:id="rId9"/>
    <p:sldId id="271" r:id="rId10"/>
    <p:sldId id="273" r:id="rId11"/>
    <p:sldId id="282" r:id="rId12"/>
    <p:sldId id="283" r:id="rId13"/>
    <p:sldId id="284" r:id="rId14"/>
    <p:sldId id="285" r:id="rId15"/>
    <p:sldId id="274" r:id="rId16"/>
    <p:sldId id="281" r:id="rId17"/>
    <p:sldId id="272" r:id="rId18"/>
  </p:sldIdLst>
  <p:sldSz cx="8640763" cy="6483350"/>
  <p:notesSz cx="6858000" cy="9144000"/>
  <p:defaultTextStyle>
    <a:defPPr>
      <a:defRPr lang="en-US"/>
    </a:defPPr>
    <a:lvl1pPr marL="0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2100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641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962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283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604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925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246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567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2">
          <p15:clr>
            <a:srgbClr val="A4A3A4"/>
          </p15:clr>
        </p15:guide>
        <p15:guide id="2" pos="27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2" autoAdjust="0"/>
    <p:restoredTop sz="94686"/>
  </p:normalViewPr>
  <p:slideViewPr>
    <p:cSldViewPr snapToGrid="0" snapToObjects="1">
      <p:cViewPr>
        <p:scale>
          <a:sx n="120" d="100"/>
          <a:sy n="120" d="100"/>
        </p:scale>
        <p:origin x="488" y="136"/>
      </p:cViewPr>
      <p:guideLst>
        <p:guide orient="horz" pos="2042"/>
        <p:guide pos="272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D0D93-C36A-4CBB-A0B0-05385296B2C1}" type="datetimeFigureOut">
              <a:rPr lang="en-GB" smtClean="0"/>
              <a:t>04/07/2016</a:t>
            </a:fld>
            <a:endParaRPr lang="en-GB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1143000"/>
            <a:ext cx="4111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B75F8-B47F-4247-AFF8-86971617CA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919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B75F8-B47F-4247-AFF8-86971617CA0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63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73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905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Relationship Id="rId3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-1" y="815070"/>
            <a:ext cx="8640763" cy="566827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ox_small_cmyk_pos_rec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107" y="178883"/>
            <a:ext cx="1521068" cy="46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8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321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75" indent="-324075" algn="l" defTabSz="4321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2162" indent="-270062" algn="l" defTabSz="4321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249" indent="-216050" algn="l" defTabSz="43210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349" indent="-216050" algn="l" defTabSz="4321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449" indent="-216050" algn="l" defTabSz="432100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5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6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7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8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10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1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2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3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4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5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6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7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x_small_cmyk_pos_rec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107" y="178883"/>
            <a:ext cx="1521068" cy="468528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-1" y="815070"/>
            <a:ext cx="8640763" cy="56682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3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321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75" indent="-324075" algn="l" defTabSz="4321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2162" indent="-270062" algn="l" defTabSz="4321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249" indent="-216050" algn="l" defTabSz="43210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349" indent="-216050" algn="l" defTabSz="4321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449" indent="-216050" algn="l" defTabSz="432100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5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6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7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8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10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1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2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3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4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5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6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7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programmes/b07cmjz8" TargetMode="External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.qingting.fm/vchannels/82586/programs/4529771" TargetMode="External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8049" y="1016493"/>
            <a:ext cx="7273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Radio and consumer affairs: A comparative study of China and the United Kingdom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8049" y="3092940"/>
            <a:ext cx="72732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 dirty="0" smtClean="0">
                <a:latin typeface="Book Antiqua" panose="02040602050305030304" pitchFamily="18" charset="0"/>
              </a:rPr>
              <a:t>Professor Guy Starkey, </a:t>
            </a:r>
            <a:r>
              <a:rPr lang="en-US" sz="1800" dirty="0" smtClean="0">
                <a:latin typeface="Book Antiqua" panose="02040602050305030304" pitchFamily="18" charset="0"/>
              </a:rPr>
              <a:t>Bournemouth University gstarkey@bournemouth.ac.uk  </a:t>
            </a:r>
          </a:p>
          <a:p>
            <a:pPr algn="r"/>
            <a:endParaRPr lang="en-US" sz="1800" dirty="0" smtClean="0">
              <a:latin typeface="Book Antiqua" panose="02040602050305030304" pitchFamily="18" charset="0"/>
            </a:endParaRPr>
          </a:p>
          <a:p>
            <a:pPr algn="r"/>
            <a:r>
              <a:rPr lang="en-US" sz="1800" b="1" dirty="0" err="1" smtClean="0">
                <a:latin typeface="Book Antiqua" panose="02040602050305030304" pitchFamily="18" charset="0"/>
              </a:rPr>
              <a:t>Dr</a:t>
            </a:r>
            <a:r>
              <a:rPr lang="en-US" sz="1800" b="1" dirty="0" smtClean="0">
                <a:latin typeface="Book Antiqua" panose="02040602050305030304" pitchFamily="18" charset="0"/>
              </a:rPr>
              <a:t> Ying </a:t>
            </a:r>
            <a:r>
              <a:rPr lang="en-US" sz="1800" b="1" dirty="0">
                <a:latin typeface="Book Antiqua" panose="02040602050305030304" pitchFamily="18" charset="0"/>
              </a:rPr>
              <a:t>Yu</a:t>
            </a:r>
            <a:r>
              <a:rPr lang="en-US" sz="1800" dirty="0">
                <a:latin typeface="Book Antiqua" panose="02040602050305030304" pitchFamily="18" charset="0"/>
              </a:rPr>
              <a:t>, University of </a:t>
            </a:r>
            <a:r>
              <a:rPr lang="en-US" sz="1800" dirty="0" smtClean="0">
                <a:latin typeface="Book Antiqua" panose="02040602050305030304" pitchFamily="18" charset="0"/>
              </a:rPr>
              <a:t>Oxford</a:t>
            </a:r>
          </a:p>
          <a:p>
            <a:pPr algn="r"/>
            <a:r>
              <a:rPr lang="en-US" sz="1800" dirty="0" err="1" smtClean="0">
                <a:latin typeface="Book Antiqua" panose="02040602050305030304" pitchFamily="18" charset="0"/>
              </a:rPr>
              <a:t>ying.yu@wolfson.ox.ac.uk</a:t>
            </a:r>
            <a:r>
              <a:rPr lang="en-US" sz="1800" dirty="0" smtClean="0">
                <a:latin typeface="Book Antiqua" panose="02040602050305030304" pitchFamily="18" charset="0"/>
              </a:rPr>
              <a:t>  </a:t>
            </a:r>
            <a:endParaRPr lang="en-GB" sz="1800" dirty="0">
              <a:latin typeface="Book Antiqua" panose="02040602050305030304" pitchFamily="18" charset="0"/>
            </a:endParaRPr>
          </a:p>
          <a:p>
            <a:pPr algn="r"/>
            <a:r>
              <a:rPr lang="en-US" sz="1800" dirty="0">
                <a:latin typeface="Book Antiqua" panose="02040602050305030304" pitchFamily="18" charset="0"/>
              </a:rPr>
              <a:t> </a:t>
            </a:r>
            <a:endParaRPr lang="en-GB" sz="1800" dirty="0">
              <a:latin typeface="Book Antiqua" panose="02040602050305030304" pitchFamily="18" charset="0"/>
            </a:endParaRPr>
          </a:p>
        </p:txBody>
      </p:sp>
      <p:pic>
        <p:nvPicPr>
          <p:cNvPr id="1026" name="Picture 2" descr="http://buzz.bournemouth.ac.uk/wp-content/uploads/2013/02/Bournemouth-Univers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84" y="116478"/>
            <a:ext cx="1974561" cy="6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9758" y="5759696"/>
            <a:ext cx="741055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Radio Conference 2016: Transnational Radio </a:t>
            </a:r>
            <a:r>
              <a:rPr lang="en-US" b="1" dirty="0" smtClean="0"/>
              <a:t>Encounters, Utrecht, June 2016</a:t>
            </a:r>
            <a:endParaRPr lang="en-US" b="1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49" y="5103521"/>
            <a:ext cx="2298700" cy="58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49" y="2522058"/>
            <a:ext cx="1724865" cy="217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uzz.bournemouth.ac.uk/wp-content/uploads/2013/02/Bournemouth-Univers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84" y="116478"/>
            <a:ext cx="1974561" cy="6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/>
          <p:nvPr/>
        </p:nvSpPr>
        <p:spPr>
          <a:xfrm>
            <a:off x="361220" y="1713471"/>
            <a:ext cx="79817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400" dirty="0">
                <a:latin typeface="FoundrySterling-Book"/>
              </a:rPr>
              <a:t>How many people work on the programme? </a:t>
            </a:r>
            <a:br>
              <a:rPr lang="en-GB" sz="2400" dirty="0">
                <a:latin typeface="FoundrySterling-Book"/>
              </a:rPr>
            </a:br>
            <a:r>
              <a:rPr lang="zh-CN" altLang="en-US" sz="1200" dirty="0"/>
              <a:t>节目监制：</a:t>
            </a:r>
            <a:r>
              <a:rPr lang="en-GB" sz="1200" dirty="0"/>
              <a:t>1</a:t>
            </a:r>
            <a:r>
              <a:rPr lang="zh-CN" altLang="en-US" sz="1200" dirty="0"/>
              <a:t>人 主持人：</a:t>
            </a:r>
            <a:r>
              <a:rPr lang="en-GB" sz="1200" dirty="0"/>
              <a:t>1</a:t>
            </a:r>
            <a:r>
              <a:rPr lang="zh-CN" altLang="en-US" sz="1200" dirty="0"/>
              <a:t>人 专职记者：</a:t>
            </a:r>
            <a:r>
              <a:rPr lang="en-GB" sz="1200" dirty="0"/>
              <a:t>1</a:t>
            </a:r>
            <a:r>
              <a:rPr lang="zh-CN" altLang="en-US" sz="1200" dirty="0"/>
              <a:t>人 兼职记者</a:t>
            </a:r>
            <a:r>
              <a:rPr lang="en-GB" sz="1200" dirty="0"/>
              <a:t>3</a:t>
            </a:r>
            <a:r>
              <a:rPr lang="zh-CN" altLang="en-US" sz="1200" dirty="0"/>
              <a:t>人</a:t>
            </a:r>
            <a:endParaRPr lang="en-US" sz="1200" dirty="0"/>
          </a:p>
          <a:p>
            <a:r>
              <a:rPr lang="en-GB" sz="2400" dirty="0" smtClean="0">
                <a:latin typeface="FoundrySterling-Book"/>
              </a:rPr>
              <a:t>	One producer</a:t>
            </a:r>
            <a:r>
              <a:rPr lang="en-GB" sz="2400" dirty="0">
                <a:latin typeface="FoundrySterling-Book"/>
              </a:rPr>
              <a:t>, one full time </a:t>
            </a:r>
            <a:r>
              <a:rPr lang="en-GB" sz="2400" dirty="0" smtClean="0">
                <a:latin typeface="FoundrySterling-Book"/>
              </a:rPr>
              <a:t>presenter</a:t>
            </a:r>
            <a:r>
              <a:rPr lang="en-GB" sz="2400" dirty="0">
                <a:latin typeface="FoundrySterling-Book"/>
              </a:rPr>
              <a:t>, one full time </a:t>
            </a:r>
            <a:r>
              <a:rPr lang="en-GB" sz="2400" dirty="0" smtClean="0">
                <a:latin typeface="FoundrySterling-Book"/>
              </a:rPr>
              <a:t>reporter</a:t>
            </a:r>
            <a:r>
              <a:rPr lang="en-GB" sz="2400" dirty="0">
                <a:latin typeface="FoundrySterling-Book"/>
              </a:rPr>
              <a:t>, </a:t>
            </a:r>
            <a:r>
              <a:rPr lang="en-GB" sz="2400" dirty="0" smtClean="0">
                <a:latin typeface="FoundrySterling-Book"/>
              </a:rPr>
              <a:t>	three part-time reporters.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>
                <a:latin typeface="FoundrySterling-Book"/>
              </a:rPr>
              <a:t>How many listeners do you have</a:t>
            </a:r>
            <a:r>
              <a:rPr lang="en-GB" sz="2400" dirty="0" smtClean="0">
                <a:latin typeface="FoundrySterling-Book"/>
              </a:rPr>
              <a:t>?</a:t>
            </a:r>
            <a:r>
              <a:rPr lang="zh-CN" altLang="en-US" sz="2400" dirty="0" smtClean="0">
                <a:latin typeface="FoundrySterling-Book"/>
              </a:rPr>
              <a:t> </a:t>
            </a:r>
            <a:r>
              <a:rPr lang="en-GB" sz="2400" dirty="0">
                <a:latin typeface="FoundrySterling-Book"/>
              </a:rPr>
              <a:t/>
            </a:r>
            <a:br>
              <a:rPr lang="en-GB" sz="2400" dirty="0">
                <a:latin typeface="FoundrySterling-Book"/>
              </a:rPr>
            </a:br>
            <a:r>
              <a:rPr lang="zh-CN" altLang="en-US" sz="1200" dirty="0"/>
              <a:t>没有准确统计，从全国覆盖来说，在</a:t>
            </a:r>
            <a:r>
              <a:rPr lang="en-GB" sz="1200" dirty="0"/>
              <a:t>2</a:t>
            </a:r>
            <a:r>
              <a:rPr lang="zh-CN" altLang="en-US" sz="1200" dirty="0"/>
              <a:t>亿左右。</a:t>
            </a:r>
            <a:endParaRPr lang="en-US" sz="1200" dirty="0"/>
          </a:p>
          <a:p>
            <a:r>
              <a:rPr lang="en-GB" sz="2400" dirty="0" smtClean="0">
                <a:latin typeface="FoundrySterling-Book"/>
              </a:rPr>
              <a:t>	Estimated: </a:t>
            </a:r>
            <a:r>
              <a:rPr lang="en-GB" sz="2400" dirty="0">
                <a:latin typeface="FoundrySterling-Book"/>
              </a:rPr>
              <a:t>200 million</a:t>
            </a:r>
            <a:r>
              <a:rPr lang="en-GB" sz="2400" dirty="0" smtClean="0">
                <a:latin typeface="FoundrySterling-Book"/>
              </a:rPr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 smtClean="0">
                <a:latin typeface="FoundrySterling-Book"/>
              </a:rPr>
              <a:t>What </a:t>
            </a:r>
            <a:r>
              <a:rPr lang="en-GB" sz="2400" dirty="0">
                <a:latin typeface="FoundrySterling-Book"/>
              </a:rPr>
              <a:t>is the demographic profile of the audience</a:t>
            </a:r>
            <a:r>
              <a:rPr lang="en-GB" sz="2400" dirty="0" smtClean="0">
                <a:latin typeface="FoundrySterling-Book"/>
              </a:rPr>
              <a:t>?</a:t>
            </a:r>
            <a:r>
              <a:rPr lang="zh-CN" altLang="en-US" sz="2400" dirty="0" smtClean="0">
                <a:latin typeface="FoundrySterling-Book"/>
              </a:rPr>
              <a:t> </a:t>
            </a:r>
            <a:r>
              <a:rPr lang="en-GB" sz="2400" dirty="0">
                <a:latin typeface="FoundrySterling-Book"/>
              </a:rPr>
              <a:t/>
            </a:r>
            <a:br>
              <a:rPr lang="en-GB" sz="2400" dirty="0">
                <a:latin typeface="FoundrySterling-Book"/>
              </a:rPr>
            </a:br>
            <a:r>
              <a:rPr lang="zh-CN" altLang="en-US" sz="1200" dirty="0"/>
              <a:t>没有针对节目的听众分析。从经济之声的受众群体来看，成年男性、中高收入群体占比较大。</a:t>
            </a:r>
            <a:endParaRPr lang="en-US" sz="1200" dirty="0"/>
          </a:p>
          <a:p>
            <a:r>
              <a:rPr lang="en-GB" sz="2400" dirty="0" smtClean="0">
                <a:latin typeface="FoundrySterling-Book"/>
              </a:rPr>
              <a:t>	There </a:t>
            </a:r>
            <a:r>
              <a:rPr lang="en-GB" sz="2400" dirty="0">
                <a:latin typeface="FoundrySterling-Book"/>
              </a:rPr>
              <a:t>is no accurate research. The demographic of the </a:t>
            </a:r>
            <a:r>
              <a:rPr lang="en-GB" sz="2400" dirty="0" smtClean="0">
                <a:latin typeface="FoundrySterling-Book"/>
              </a:rPr>
              <a:t>	Sound </a:t>
            </a:r>
            <a:r>
              <a:rPr lang="en-GB" sz="2400" dirty="0">
                <a:latin typeface="FoundrySterling-Book"/>
              </a:rPr>
              <a:t>of Economy </a:t>
            </a:r>
            <a:r>
              <a:rPr lang="en-GB" sz="2400" dirty="0" smtClean="0">
                <a:latin typeface="FoundrySterling-Book"/>
              </a:rPr>
              <a:t>shows </a:t>
            </a:r>
            <a:r>
              <a:rPr lang="en-GB" sz="2400" dirty="0">
                <a:latin typeface="FoundrySterling-Book"/>
              </a:rPr>
              <a:t>adult male and medium and high </a:t>
            </a:r>
            <a:r>
              <a:rPr lang="en-GB" sz="2400" dirty="0" smtClean="0">
                <a:latin typeface="FoundrySterling-Book"/>
              </a:rPr>
              <a:t>	-income demographics are the largest.</a:t>
            </a:r>
            <a:endParaRPr lang="en-US" sz="2400" dirty="0">
              <a:latin typeface="FoundrySterling-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220" y="987399"/>
            <a:ext cx="8681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FoundrySterling-Book"/>
              </a:rPr>
              <a:t>I</a:t>
            </a:r>
            <a:r>
              <a:rPr lang="en-US" sz="3200" dirty="0" smtClean="0">
                <a:latin typeface="FoundrySterling-Book"/>
              </a:rPr>
              <a:t>nterview with </a:t>
            </a:r>
            <a:r>
              <a:rPr lang="zh-CN" altLang="en-US" sz="3200" i="1" dirty="0" smtClean="0">
                <a:latin typeface="FoundrySterling-Book"/>
              </a:rPr>
              <a:t>天</a:t>
            </a:r>
            <a:r>
              <a:rPr lang="zh-CN" altLang="en-US" sz="3200" i="1" dirty="0">
                <a:latin typeface="FoundrySterling-Book"/>
              </a:rPr>
              <a:t>天</a:t>
            </a:r>
            <a:r>
              <a:rPr lang="en-GB" sz="3200" i="1" dirty="0" smtClean="0">
                <a:latin typeface="FoundrySterling-Book"/>
              </a:rPr>
              <a:t>315, </a:t>
            </a:r>
            <a:r>
              <a:rPr lang="en-GB" sz="3200" dirty="0" smtClean="0">
                <a:latin typeface="FoundrySterling-Book"/>
              </a:rPr>
              <a:t>June 2016 (2)</a:t>
            </a:r>
            <a:endParaRPr lang="en-US" sz="3200" dirty="0">
              <a:latin typeface="FoundrySterling-Book"/>
            </a:endParaRPr>
          </a:p>
        </p:txBody>
      </p:sp>
    </p:spTree>
    <p:extLst>
      <p:ext uri="{BB962C8B-B14F-4D97-AF65-F5344CB8AC3E}">
        <p14:creationId xmlns:p14="http://schemas.microsoft.com/office/powerpoint/2010/main" val="127732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uzz.bournemouth.ac.uk/wp-content/uploads/2013/02/Bournemouth-Univers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84" y="116478"/>
            <a:ext cx="1974561" cy="6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/>
          <p:nvPr/>
        </p:nvSpPr>
        <p:spPr>
          <a:xfrm>
            <a:off x="361220" y="1713471"/>
            <a:ext cx="798176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400" dirty="0">
                <a:latin typeface="FoundrySterling-Book"/>
              </a:rPr>
              <a:t>How many items do you have in each programme?</a:t>
            </a:r>
            <a:r>
              <a:rPr lang="zh-CN" altLang="en-US" sz="2400" dirty="0">
                <a:latin typeface="FoundrySterling-Book"/>
              </a:rPr>
              <a:t> 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zh-CN" altLang="en-US" sz="1200" dirty="0"/>
              <a:t>周一至周五节目的构成：消费者投诉</a:t>
            </a:r>
            <a:r>
              <a:rPr lang="en-GB" sz="1200" dirty="0"/>
              <a:t>+</a:t>
            </a:r>
            <a:r>
              <a:rPr lang="zh-CN" altLang="en-US" sz="1200" dirty="0"/>
              <a:t>记者调查</a:t>
            </a:r>
            <a:r>
              <a:rPr lang="en-GB" sz="1200" dirty="0"/>
              <a:t>+</a:t>
            </a:r>
            <a:r>
              <a:rPr lang="zh-CN" altLang="en-US" sz="1200" dirty="0"/>
              <a:t>电话连线专家分析案例，一般一期节目涉及一个问题，偶尔是两个，如果是两个，一般有一定共性</a:t>
            </a:r>
            <a:r>
              <a:rPr lang="zh-CN" altLang="en-US" sz="1200" dirty="0" smtClean="0"/>
              <a:t>。</a:t>
            </a:r>
            <a:r>
              <a:rPr lang="en-GB" altLang="zh-CN" sz="1200" dirty="0"/>
              <a:t> </a:t>
            </a:r>
            <a:r>
              <a:rPr lang="zh-CN" altLang="en-US" sz="1200" dirty="0" smtClean="0"/>
              <a:t>周</a:t>
            </a:r>
            <a:r>
              <a:rPr lang="zh-CN" altLang="en-US" sz="1200" dirty="0"/>
              <a:t>六日节目：将嘉宾请进直播间，现场讨论</a:t>
            </a:r>
            <a:r>
              <a:rPr lang="en-GB" sz="1200" dirty="0"/>
              <a:t>2</a:t>
            </a:r>
            <a:r>
              <a:rPr lang="zh-CN" altLang="en-US" sz="1200" dirty="0"/>
              <a:t>至</a:t>
            </a:r>
            <a:r>
              <a:rPr lang="en-GB" sz="1200" dirty="0"/>
              <a:t>3</a:t>
            </a:r>
            <a:r>
              <a:rPr lang="zh-CN" altLang="en-US" sz="1200" dirty="0"/>
              <a:t>个话题。</a:t>
            </a:r>
            <a:endParaRPr lang="en-US" sz="1200" dirty="0"/>
          </a:p>
          <a:p>
            <a:r>
              <a:rPr lang="en-GB" sz="2400" dirty="0" smtClean="0">
                <a:latin typeface="FoundrySterling-Book"/>
              </a:rPr>
              <a:t>	Monday-Friday </a:t>
            </a:r>
            <a:r>
              <a:rPr lang="en-GB" sz="2400" dirty="0">
                <a:latin typeface="FoundrySterling-Book"/>
              </a:rPr>
              <a:t>c</a:t>
            </a:r>
            <a:r>
              <a:rPr lang="en-GB" sz="2400" dirty="0" smtClean="0">
                <a:latin typeface="FoundrySterling-Book"/>
              </a:rPr>
              <a:t>onsumer complaints, reporters’ 	investigations, and a phone-in to an expert. Normally one 	issue</a:t>
            </a:r>
            <a:r>
              <a:rPr lang="en-GB" sz="2400" dirty="0">
                <a:latin typeface="FoundrySterling-Book"/>
              </a:rPr>
              <a:t>, or two </a:t>
            </a:r>
            <a:r>
              <a:rPr lang="en-GB" sz="2400" dirty="0" smtClean="0">
                <a:latin typeface="FoundrySterling-Book"/>
              </a:rPr>
              <a:t>related issues.</a:t>
            </a:r>
            <a:r>
              <a:rPr lang="en-US" sz="2400" dirty="0">
                <a:latin typeface="FoundrySterling-Book"/>
              </a:rPr>
              <a:t> </a:t>
            </a:r>
            <a:r>
              <a:rPr lang="en-GB" sz="2400" dirty="0" smtClean="0">
                <a:latin typeface="FoundrySterling-Book"/>
              </a:rPr>
              <a:t>Saturday </a:t>
            </a:r>
            <a:r>
              <a:rPr lang="en-GB" sz="2400" dirty="0">
                <a:latin typeface="FoundrySterling-Book"/>
              </a:rPr>
              <a:t>and Sunday, </a:t>
            </a:r>
            <a:r>
              <a:rPr lang="en-GB" sz="2400" dirty="0" smtClean="0">
                <a:latin typeface="FoundrySterling-Book"/>
              </a:rPr>
              <a:t>a live 	broadcast </a:t>
            </a:r>
            <a:r>
              <a:rPr lang="en-GB" sz="2400" dirty="0">
                <a:latin typeface="FoundrySterling-Book"/>
              </a:rPr>
              <a:t>with a few </a:t>
            </a:r>
            <a:r>
              <a:rPr lang="en-GB" sz="2400" dirty="0" smtClean="0">
                <a:latin typeface="FoundrySterling-Book"/>
              </a:rPr>
              <a:t>experts </a:t>
            </a:r>
            <a:r>
              <a:rPr lang="en-GB" sz="2400" dirty="0">
                <a:latin typeface="FoundrySterling-Book"/>
              </a:rPr>
              <a:t>to discuss two or three topics. </a:t>
            </a:r>
            <a:endParaRPr lang="en-GB" sz="2400" dirty="0" smtClean="0">
              <a:latin typeface="FoundrySterling-Book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400" dirty="0">
                <a:latin typeface="FoundrySterling-Book"/>
              </a:rPr>
              <a:t>What kind of consumer issues do you cover?</a:t>
            </a:r>
            <a:endParaRPr lang="en-US" sz="2400" dirty="0">
              <a:latin typeface="FoundrySterling-Book"/>
            </a:endParaRPr>
          </a:p>
          <a:p>
            <a:pPr lvl="1"/>
            <a:r>
              <a:rPr lang="zh-CN" altLang="en-US" sz="1200" dirty="0"/>
              <a:t>讨论何种消费者问题，或选题依据与兴</a:t>
            </a:r>
            <a:r>
              <a:rPr lang="zh-CN" altLang="en-US" sz="1200" dirty="0" smtClean="0"/>
              <a:t>趣</a:t>
            </a:r>
            <a:r>
              <a:rPr lang="en-GB" altLang="zh-CN" sz="1200" dirty="0"/>
              <a:t> </a:t>
            </a:r>
            <a:r>
              <a:rPr lang="zh-CN" altLang="en-US" sz="1200" dirty="0" smtClean="0"/>
              <a:t>平</a:t>
            </a:r>
            <a:r>
              <a:rPr lang="zh-CN" altLang="en-US" sz="1200" dirty="0"/>
              <a:t>时节目主要针对消费者投诉，投诉来源于节目的微信平台或电台的新闻爆料平台</a:t>
            </a:r>
            <a:r>
              <a:rPr lang="zh-CN" altLang="en-US" sz="1200" dirty="0" smtClean="0"/>
              <a:t>。周</a:t>
            </a:r>
            <a:r>
              <a:rPr lang="zh-CN" altLang="en-US" sz="1200" dirty="0"/>
              <a:t>末的选题主要针对消费热点、难点。</a:t>
            </a:r>
            <a:r>
              <a:rPr lang="en-GB" sz="1200" dirty="0"/>
              <a:t/>
            </a:r>
            <a:br>
              <a:rPr lang="en-GB" sz="1200" dirty="0"/>
            </a:br>
            <a:r>
              <a:rPr lang="en-GB" sz="2400" dirty="0" smtClean="0">
                <a:latin typeface="FoundrySterling-Book"/>
              </a:rPr>
              <a:t>Weekdays - mainly consumer </a:t>
            </a:r>
            <a:r>
              <a:rPr lang="en-GB" sz="2400" dirty="0">
                <a:latin typeface="FoundrySterling-Book"/>
              </a:rPr>
              <a:t>complaints, selected from the programme’s social media platforms.</a:t>
            </a:r>
            <a:r>
              <a:rPr lang="en-US" sz="2400" dirty="0">
                <a:latin typeface="FoundrySterling-Book"/>
              </a:rPr>
              <a:t> </a:t>
            </a:r>
            <a:endParaRPr lang="en-US" sz="2400" dirty="0" smtClean="0">
              <a:latin typeface="FoundrySterling-Book"/>
            </a:endParaRPr>
          </a:p>
          <a:p>
            <a:pPr lvl="1"/>
            <a:r>
              <a:rPr lang="en-GB" sz="2400" dirty="0" smtClean="0">
                <a:latin typeface="FoundrySterling-Book"/>
              </a:rPr>
              <a:t>Weekends – a focus </a:t>
            </a:r>
            <a:r>
              <a:rPr lang="en-GB" sz="2400" dirty="0">
                <a:latin typeface="FoundrySterling-Book"/>
              </a:rPr>
              <a:t>on the hot issues and </a:t>
            </a:r>
            <a:r>
              <a:rPr lang="en-GB" sz="2400" dirty="0" smtClean="0">
                <a:latin typeface="FoundrySterling-Book"/>
              </a:rPr>
              <a:t>particularly problematic issues</a:t>
            </a:r>
            <a:r>
              <a:rPr lang="en-GB" sz="2400" dirty="0">
                <a:latin typeface="FoundrySterling-Book"/>
              </a:rPr>
              <a:t>.</a:t>
            </a:r>
            <a:endParaRPr lang="en-US" sz="2400" dirty="0">
              <a:latin typeface="FoundrySterling-Book"/>
            </a:endParaRPr>
          </a:p>
          <a:p>
            <a:endParaRPr lang="en-GB" sz="2400" dirty="0" smtClean="0">
              <a:latin typeface="FoundrySterling-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220" y="987399"/>
            <a:ext cx="8681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FoundrySterling-Book"/>
              </a:rPr>
              <a:t>I</a:t>
            </a:r>
            <a:r>
              <a:rPr lang="en-US" sz="3200" dirty="0" smtClean="0">
                <a:latin typeface="FoundrySterling-Book"/>
              </a:rPr>
              <a:t>nterview with </a:t>
            </a:r>
            <a:r>
              <a:rPr lang="zh-CN" altLang="en-US" sz="3200" i="1" dirty="0" smtClean="0">
                <a:latin typeface="FoundrySterling-Book"/>
              </a:rPr>
              <a:t>天</a:t>
            </a:r>
            <a:r>
              <a:rPr lang="zh-CN" altLang="en-US" sz="3200" i="1" dirty="0">
                <a:latin typeface="FoundrySterling-Book"/>
              </a:rPr>
              <a:t>天</a:t>
            </a:r>
            <a:r>
              <a:rPr lang="en-GB" sz="3200" i="1" dirty="0" smtClean="0">
                <a:latin typeface="FoundrySterling-Book"/>
              </a:rPr>
              <a:t>315, </a:t>
            </a:r>
            <a:r>
              <a:rPr lang="en-GB" sz="3200" dirty="0" smtClean="0">
                <a:latin typeface="FoundrySterling-Book"/>
              </a:rPr>
              <a:t>June 2016 (3)</a:t>
            </a:r>
            <a:endParaRPr lang="en-US" sz="3200" dirty="0">
              <a:latin typeface="FoundrySterling-Book"/>
            </a:endParaRPr>
          </a:p>
        </p:txBody>
      </p:sp>
    </p:spTree>
    <p:extLst>
      <p:ext uri="{BB962C8B-B14F-4D97-AF65-F5344CB8AC3E}">
        <p14:creationId xmlns:p14="http://schemas.microsoft.com/office/powerpoint/2010/main" val="72223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uzz.bournemouth.ac.uk/wp-content/uploads/2013/02/Bournemouth-Univers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84" y="116478"/>
            <a:ext cx="1974561" cy="6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/>
          <p:nvPr/>
        </p:nvSpPr>
        <p:spPr>
          <a:xfrm>
            <a:off x="361220" y="1713471"/>
            <a:ext cx="798176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400" dirty="0">
                <a:latin typeface="FoundrySterling-Book"/>
              </a:rPr>
              <a:t>Which consumer stories have provoked the biggest response from your audience?</a:t>
            </a:r>
            <a:endParaRPr lang="en-US" sz="2400" dirty="0">
              <a:latin typeface="FoundrySterling-Book"/>
            </a:endParaRPr>
          </a:p>
          <a:p>
            <a:r>
              <a:rPr lang="en-GB" altLang="zh-CN" sz="1200" dirty="0" smtClean="0"/>
              <a:t>	</a:t>
            </a:r>
            <a:r>
              <a:rPr lang="zh-CN" altLang="en-US" sz="1200" dirty="0" smtClean="0"/>
              <a:t>何</a:t>
            </a:r>
            <a:r>
              <a:rPr lang="zh-CN" altLang="en-US" sz="1200" dirty="0"/>
              <a:t>种问题消费者反应最强</a:t>
            </a:r>
            <a:r>
              <a:rPr lang="zh-CN" altLang="en-US" sz="1200" dirty="0" smtClean="0"/>
              <a:t>烈</a:t>
            </a:r>
            <a:r>
              <a:rPr lang="en-GB" altLang="zh-CN" sz="1200" dirty="0"/>
              <a:t> </a:t>
            </a:r>
            <a:r>
              <a:rPr lang="zh-CN" altLang="en-US" sz="1200" dirty="0" smtClean="0"/>
              <a:t>具</a:t>
            </a:r>
            <a:r>
              <a:rPr lang="zh-CN" altLang="en-US" sz="1200" dirty="0"/>
              <a:t>有普遍性的、涉及知名企业的节目，消费者更为关注。</a:t>
            </a:r>
            <a:endParaRPr lang="en-US" sz="1200" dirty="0"/>
          </a:p>
          <a:p>
            <a:r>
              <a:rPr lang="en-GB" sz="2400" dirty="0" smtClean="0">
                <a:latin typeface="FoundrySterling-Book"/>
              </a:rPr>
              <a:t>	Listeners </a:t>
            </a:r>
            <a:r>
              <a:rPr lang="en-GB" sz="2400" dirty="0">
                <a:latin typeface="FoundrySterling-Book"/>
              </a:rPr>
              <a:t>are more </a:t>
            </a:r>
            <a:r>
              <a:rPr lang="en-GB" sz="2400" dirty="0" smtClean="0">
                <a:latin typeface="FoundrySterling-Book"/>
              </a:rPr>
              <a:t>responsive </a:t>
            </a:r>
            <a:r>
              <a:rPr lang="en-GB" sz="2400" dirty="0">
                <a:latin typeface="FoundrySterling-Book"/>
              </a:rPr>
              <a:t>to </a:t>
            </a:r>
            <a:r>
              <a:rPr lang="en-GB" sz="2400" dirty="0" smtClean="0">
                <a:latin typeface="FoundrySterling-Book"/>
              </a:rPr>
              <a:t>stories </a:t>
            </a:r>
            <a:r>
              <a:rPr lang="en-GB" sz="2400" dirty="0">
                <a:latin typeface="FoundrySterling-Book"/>
              </a:rPr>
              <a:t>involving </a:t>
            </a:r>
            <a:r>
              <a:rPr lang="en-GB" sz="2400" dirty="0" smtClean="0">
                <a:latin typeface="FoundrySterling-Book"/>
              </a:rPr>
              <a:t>well-	known businesses </a:t>
            </a:r>
            <a:r>
              <a:rPr lang="en-GB" sz="2400" dirty="0">
                <a:latin typeface="FoundrySterling-Book"/>
              </a:rPr>
              <a:t>and </a:t>
            </a:r>
            <a:r>
              <a:rPr lang="en-GB" sz="2400" dirty="0" smtClean="0">
                <a:latin typeface="FoundrySterling-Book"/>
              </a:rPr>
              <a:t>a wide </a:t>
            </a:r>
            <a:r>
              <a:rPr lang="en-GB" sz="2400" dirty="0">
                <a:latin typeface="FoundrySterling-Book"/>
              </a:rPr>
              <a:t>range of </a:t>
            </a:r>
            <a:r>
              <a:rPr lang="en-GB" sz="2400" dirty="0" smtClean="0">
                <a:latin typeface="FoundrySterling-Book"/>
              </a:rPr>
              <a:t>consumers. </a:t>
            </a:r>
            <a:endParaRPr lang="en-GB" sz="2400" dirty="0">
              <a:latin typeface="FoundrySterling-Book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400" dirty="0">
                <a:latin typeface="FoundrySterling-Book"/>
              </a:rPr>
              <a:t>What outcomes have resulted from your programme - for example, has any law been changed?</a:t>
            </a:r>
            <a:endParaRPr lang="en-US" sz="2400" dirty="0">
              <a:latin typeface="FoundrySterling-Book"/>
            </a:endParaRPr>
          </a:p>
          <a:p>
            <a:r>
              <a:rPr lang="en-GB" altLang="zh-CN" sz="1200" dirty="0" smtClean="0"/>
              <a:t>	</a:t>
            </a:r>
            <a:r>
              <a:rPr lang="zh-CN" altLang="en-US" sz="1200" dirty="0" smtClean="0"/>
              <a:t>节</a:t>
            </a:r>
            <a:r>
              <a:rPr lang="zh-CN" altLang="en-US" sz="1200" dirty="0"/>
              <a:t>目确实起到了下情上传的桥梁作用。在中国依法治国的大背景下，很多涉及消费的法律法规都加快了修订</a:t>
            </a:r>
            <a:r>
              <a:rPr lang="zh-CN" altLang="en-US" sz="1200" dirty="0" smtClean="0"/>
              <a:t>步</a:t>
            </a:r>
            <a:r>
              <a:rPr lang="en-GB" altLang="zh-CN" sz="1200" dirty="0" smtClean="0"/>
              <a:t>	</a:t>
            </a:r>
            <a:r>
              <a:rPr lang="zh-CN" altLang="en-US" sz="1200" dirty="0" smtClean="0"/>
              <a:t>伐</a:t>
            </a:r>
            <a:r>
              <a:rPr lang="zh-CN" altLang="en-US" sz="1200" dirty="0"/>
              <a:t>，法律法规的日趋完善也是各方共同努力的结果，包括消费者、消协组织、法律专业人士、媒体等等。</a:t>
            </a:r>
            <a:endParaRPr lang="en-US" sz="1200" dirty="0"/>
          </a:p>
          <a:p>
            <a:r>
              <a:rPr lang="en-GB" sz="2400" dirty="0" smtClean="0">
                <a:latin typeface="FoundrySterling-Book"/>
              </a:rPr>
              <a:t>	The </a:t>
            </a:r>
            <a:r>
              <a:rPr lang="en-GB" sz="2400" dirty="0">
                <a:latin typeface="FoundrySterling-Book"/>
              </a:rPr>
              <a:t>programme is </a:t>
            </a:r>
            <a:r>
              <a:rPr lang="en-GB" sz="2400" dirty="0" smtClean="0">
                <a:latin typeface="FoundrySterling-Book"/>
              </a:rPr>
              <a:t>a </a:t>
            </a:r>
            <a:r>
              <a:rPr lang="en-GB" sz="2400" dirty="0">
                <a:latin typeface="FoundrySterling-Book"/>
              </a:rPr>
              <a:t>bridge </a:t>
            </a:r>
            <a:r>
              <a:rPr lang="en-GB" sz="2400" dirty="0" smtClean="0">
                <a:latin typeface="FoundrySterling-Book"/>
              </a:rPr>
              <a:t>between government </a:t>
            </a:r>
            <a:r>
              <a:rPr lang="en-GB" sz="2400" dirty="0">
                <a:latin typeface="FoundrySterling-Book"/>
              </a:rPr>
              <a:t>and </a:t>
            </a:r>
            <a:r>
              <a:rPr lang="en-GB" sz="2400" dirty="0" smtClean="0">
                <a:latin typeface="FoundrySterling-Book"/>
              </a:rPr>
              <a:t>	consumers</a:t>
            </a:r>
            <a:r>
              <a:rPr lang="en-GB" sz="2400" dirty="0">
                <a:latin typeface="FoundrySterling-Book"/>
              </a:rPr>
              <a:t>. M</a:t>
            </a:r>
            <a:r>
              <a:rPr lang="en-GB" sz="2400" dirty="0" smtClean="0">
                <a:latin typeface="FoundrySterling-Book"/>
              </a:rPr>
              <a:t>ore </a:t>
            </a:r>
            <a:r>
              <a:rPr lang="en-GB" sz="2400" dirty="0">
                <a:latin typeface="FoundrySterling-Book"/>
              </a:rPr>
              <a:t>and more consumer </a:t>
            </a:r>
            <a:r>
              <a:rPr lang="en-GB" sz="2400" dirty="0" smtClean="0">
                <a:latin typeface="FoundrySterling-Book"/>
              </a:rPr>
              <a:t>codes </a:t>
            </a:r>
            <a:r>
              <a:rPr lang="en-GB" sz="2400" dirty="0">
                <a:latin typeface="FoundrySterling-Book"/>
              </a:rPr>
              <a:t>and regulations </a:t>
            </a:r>
            <a:r>
              <a:rPr lang="en-GB" sz="2400" dirty="0" smtClean="0">
                <a:latin typeface="FoundrySterling-Book"/>
              </a:rPr>
              <a:t>	are </a:t>
            </a:r>
            <a:r>
              <a:rPr lang="en-GB" sz="2400" dirty="0">
                <a:latin typeface="FoundrySterling-Book"/>
              </a:rPr>
              <a:t>being reviewed, thanks to the </a:t>
            </a:r>
            <a:r>
              <a:rPr lang="en-GB" sz="2400" dirty="0" smtClean="0">
                <a:latin typeface="FoundrySterling-Book"/>
              </a:rPr>
              <a:t>collaboration </a:t>
            </a:r>
            <a:r>
              <a:rPr lang="en-GB" sz="2400" dirty="0">
                <a:latin typeface="FoundrySterling-Book"/>
              </a:rPr>
              <a:t>between </a:t>
            </a:r>
            <a:r>
              <a:rPr lang="en-GB" sz="2400" dirty="0" smtClean="0">
                <a:latin typeface="FoundrySterling-Book"/>
              </a:rPr>
              <a:t>	consumers</a:t>
            </a:r>
            <a:r>
              <a:rPr lang="en-GB" sz="2400" dirty="0">
                <a:latin typeface="FoundrySterling-Book"/>
              </a:rPr>
              <a:t>, consumer </a:t>
            </a:r>
            <a:r>
              <a:rPr lang="en-GB" sz="2400" dirty="0" smtClean="0">
                <a:latin typeface="FoundrySterling-Book"/>
              </a:rPr>
              <a:t>associations, legal </a:t>
            </a:r>
            <a:r>
              <a:rPr lang="en-GB" sz="2400" dirty="0">
                <a:latin typeface="FoundrySterling-Book"/>
              </a:rPr>
              <a:t>experts and </a:t>
            </a:r>
            <a:r>
              <a:rPr lang="en-GB" sz="2400" dirty="0" smtClean="0">
                <a:latin typeface="FoundrySterling-Book"/>
              </a:rPr>
              <a:t>media.</a:t>
            </a:r>
            <a:endParaRPr lang="en-GB" sz="2400" dirty="0">
              <a:latin typeface="FoundrySterling-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220" y="987399"/>
            <a:ext cx="8681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FoundrySterling-Book"/>
              </a:rPr>
              <a:t>I</a:t>
            </a:r>
            <a:r>
              <a:rPr lang="en-US" sz="3200" dirty="0" smtClean="0">
                <a:latin typeface="FoundrySterling-Book"/>
              </a:rPr>
              <a:t>nterview with </a:t>
            </a:r>
            <a:r>
              <a:rPr lang="zh-CN" altLang="en-US" sz="3200" i="1" dirty="0" smtClean="0">
                <a:latin typeface="FoundrySterling-Book"/>
              </a:rPr>
              <a:t>天</a:t>
            </a:r>
            <a:r>
              <a:rPr lang="zh-CN" altLang="en-US" sz="3200" i="1" dirty="0">
                <a:latin typeface="FoundrySterling-Book"/>
              </a:rPr>
              <a:t>天</a:t>
            </a:r>
            <a:r>
              <a:rPr lang="en-GB" sz="3200" i="1" dirty="0" smtClean="0">
                <a:latin typeface="FoundrySterling-Book"/>
              </a:rPr>
              <a:t>315, </a:t>
            </a:r>
            <a:r>
              <a:rPr lang="en-GB" sz="3200" dirty="0" smtClean="0">
                <a:latin typeface="FoundrySterling-Book"/>
              </a:rPr>
              <a:t>June 2016 (4)</a:t>
            </a:r>
            <a:endParaRPr lang="en-US" sz="3200" dirty="0">
              <a:latin typeface="FoundrySterling-Book"/>
            </a:endParaRPr>
          </a:p>
        </p:txBody>
      </p:sp>
    </p:spTree>
    <p:extLst>
      <p:ext uri="{BB962C8B-B14F-4D97-AF65-F5344CB8AC3E}">
        <p14:creationId xmlns:p14="http://schemas.microsoft.com/office/powerpoint/2010/main" val="9705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uzz.bournemouth.ac.uk/wp-content/uploads/2013/02/Bournemouth-Univers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84" y="116478"/>
            <a:ext cx="1974561" cy="6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/>
          <p:nvPr/>
        </p:nvSpPr>
        <p:spPr>
          <a:xfrm>
            <a:off x="361219" y="1713471"/>
            <a:ext cx="81129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400" dirty="0" smtClean="0">
                <a:latin typeface="FoundrySterling-Book"/>
              </a:rPr>
              <a:t>How </a:t>
            </a:r>
            <a:r>
              <a:rPr lang="en-GB" sz="2400" dirty="0">
                <a:latin typeface="FoundrySterling-Book"/>
              </a:rPr>
              <a:t>do companies react to being </a:t>
            </a:r>
            <a:r>
              <a:rPr lang="en-GB" sz="2400" dirty="0" smtClean="0">
                <a:latin typeface="FoundrySterling-Book"/>
              </a:rPr>
              <a:t>on the programme</a:t>
            </a:r>
            <a:r>
              <a:rPr lang="en-GB" sz="2400" dirty="0">
                <a:latin typeface="FoundrySterling-Book"/>
              </a:rPr>
              <a:t>?</a:t>
            </a:r>
            <a:endParaRPr lang="en-US" sz="2400" dirty="0">
              <a:latin typeface="FoundrySterling-Book"/>
            </a:endParaRPr>
          </a:p>
          <a:p>
            <a:r>
              <a:rPr lang="en-GB" altLang="zh-CN" sz="1200" dirty="0" smtClean="0"/>
              <a:t>	</a:t>
            </a:r>
            <a:r>
              <a:rPr lang="zh-CN" altLang="en-US" sz="1200" dirty="0" smtClean="0"/>
              <a:t>被</a:t>
            </a:r>
            <a:r>
              <a:rPr lang="zh-CN" altLang="en-US" sz="1200" dirty="0"/>
              <a:t>曝光的问题大都能够得到解决，企业一般都会回应。也有少数企业反馈不积极。</a:t>
            </a:r>
            <a:endParaRPr lang="en-US" sz="1200" dirty="0"/>
          </a:p>
          <a:p>
            <a:r>
              <a:rPr lang="en-GB" sz="2400" dirty="0" smtClean="0"/>
              <a:t>	</a:t>
            </a:r>
            <a:r>
              <a:rPr lang="en-GB" sz="2400" dirty="0">
                <a:latin typeface="FoundrySterling-Book"/>
              </a:rPr>
              <a:t>Normally </a:t>
            </a:r>
            <a:r>
              <a:rPr lang="en-GB" sz="2400" dirty="0" smtClean="0">
                <a:latin typeface="FoundrySterling-Book"/>
              </a:rPr>
              <a:t>companies respond </a:t>
            </a:r>
            <a:r>
              <a:rPr lang="en-GB" sz="2400" dirty="0">
                <a:latin typeface="FoundrySterling-Book"/>
              </a:rPr>
              <a:t>to the programme </a:t>
            </a:r>
            <a:r>
              <a:rPr lang="en-GB" sz="2400" dirty="0" smtClean="0">
                <a:latin typeface="FoundrySterling-Book"/>
              </a:rPr>
              <a:t>after </a:t>
            </a:r>
            <a:r>
              <a:rPr lang="en-GB" sz="2400" dirty="0">
                <a:latin typeface="FoundrySterling-Book"/>
              </a:rPr>
              <a:t>their </a:t>
            </a:r>
            <a:r>
              <a:rPr lang="en-GB" sz="2400" dirty="0" smtClean="0">
                <a:latin typeface="FoundrySterling-Book"/>
              </a:rPr>
              <a:t>	problems are exposed</a:t>
            </a:r>
            <a:r>
              <a:rPr lang="en-GB" sz="2400" dirty="0">
                <a:latin typeface="FoundrySterling-Book"/>
              </a:rPr>
              <a:t>. However, </a:t>
            </a:r>
            <a:r>
              <a:rPr lang="en-GB" sz="2400" dirty="0" smtClean="0">
                <a:latin typeface="FoundrySterling-Book"/>
              </a:rPr>
              <a:t>some still ignore us.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 smtClean="0">
                <a:latin typeface="FoundrySterling-Book"/>
              </a:rPr>
              <a:t>How </a:t>
            </a:r>
            <a:r>
              <a:rPr lang="en-GB" sz="2400" dirty="0">
                <a:latin typeface="FoundrySterling-Book"/>
              </a:rPr>
              <a:t>do government officials react to being featured on your programme</a:t>
            </a:r>
            <a:r>
              <a:rPr lang="en-GB" sz="2400" dirty="0" smtClean="0">
                <a:latin typeface="FoundrySterling-Book"/>
              </a:rPr>
              <a:t>?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zh-CN" altLang="en-US" sz="1200" dirty="0"/>
              <a:t>比较重视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 smtClean="0">
                <a:latin typeface="FoundrySterling-Book"/>
              </a:rPr>
              <a:t>They take seriously the </a:t>
            </a:r>
            <a:r>
              <a:rPr lang="en-GB" sz="2400" dirty="0">
                <a:latin typeface="FoundrySterling-Book"/>
              </a:rPr>
              <a:t>issues raised by the </a:t>
            </a:r>
            <a:r>
              <a:rPr lang="en-GB" sz="2400" dirty="0" smtClean="0">
                <a:latin typeface="FoundrySterling-Book"/>
              </a:rPr>
              <a:t>programme.</a:t>
            </a:r>
            <a:endParaRPr lang="en-GB" sz="2400" dirty="0"/>
          </a:p>
          <a:p>
            <a:pPr marL="342900" indent="-342900">
              <a:buFont typeface="Arial" charset="0"/>
              <a:buChar char="•"/>
            </a:pPr>
            <a:r>
              <a:rPr lang="en-GB" sz="2400" dirty="0">
                <a:latin typeface="FoundrySterling-Book"/>
              </a:rPr>
              <a:t>Are there consumer issues you avoid? Why</a:t>
            </a:r>
            <a:r>
              <a:rPr lang="en-GB" sz="2400" dirty="0" smtClean="0">
                <a:latin typeface="FoundrySterling-Book"/>
              </a:rPr>
              <a:t>? 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zh-CN" altLang="en-US" sz="1200" dirty="0"/>
              <a:t>对于比较复杂的问题，要调查清楚、全面，掌握证据后再报道。报道力求客观、公正。在较多涉及个人隐私的问题方面，会更加慎重。</a:t>
            </a:r>
            <a:endParaRPr lang="en-US" sz="1200" dirty="0"/>
          </a:p>
          <a:p>
            <a:r>
              <a:rPr lang="en-GB" sz="2400" dirty="0" smtClean="0">
                <a:latin typeface="FoundrySterling-Book"/>
              </a:rPr>
              <a:t>	The </a:t>
            </a:r>
            <a:r>
              <a:rPr lang="en-GB" sz="2400" dirty="0">
                <a:latin typeface="FoundrySterling-Book"/>
              </a:rPr>
              <a:t>programme </a:t>
            </a:r>
            <a:r>
              <a:rPr lang="en-GB" sz="2400" dirty="0" smtClean="0">
                <a:latin typeface="FoundrySterling-Book"/>
              </a:rPr>
              <a:t>reports consumer issues </a:t>
            </a:r>
            <a:r>
              <a:rPr lang="en-GB" sz="2400" dirty="0">
                <a:latin typeface="FoundrySterling-Book"/>
              </a:rPr>
              <a:t>in </a:t>
            </a:r>
            <a:r>
              <a:rPr lang="en-GB" sz="2400" dirty="0" smtClean="0">
                <a:latin typeface="FoundrySterling-Book"/>
              </a:rPr>
              <a:t>an objective </a:t>
            </a:r>
            <a:r>
              <a:rPr lang="en-GB" sz="2400" dirty="0">
                <a:latin typeface="FoundrySterling-Book"/>
              </a:rPr>
              <a:t>and </a:t>
            </a:r>
            <a:r>
              <a:rPr lang="en-GB" sz="2400" dirty="0" smtClean="0">
                <a:latin typeface="FoundrySterling-Book"/>
              </a:rPr>
              <a:t>	impartial way, based on </a:t>
            </a:r>
            <a:r>
              <a:rPr lang="en-GB" sz="2400" dirty="0">
                <a:latin typeface="FoundrySterling-Book"/>
              </a:rPr>
              <a:t>clear, comprehensive and </a:t>
            </a:r>
            <a:r>
              <a:rPr lang="en-GB" sz="2400" dirty="0" smtClean="0">
                <a:latin typeface="FoundrySterling-Book"/>
              </a:rPr>
              <a:t>evidence-	based </a:t>
            </a:r>
            <a:r>
              <a:rPr lang="en-GB" sz="2400" dirty="0">
                <a:latin typeface="FoundrySterling-Book"/>
              </a:rPr>
              <a:t>investigations. </a:t>
            </a:r>
            <a:r>
              <a:rPr lang="en-GB" sz="2400" dirty="0" smtClean="0">
                <a:latin typeface="FoundrySterling-Book"/>
              </a:rPr>
              <a:t>We are cautious about </a:t>
            </a:r>
            <a:r>
              <a:rPr lang="en-GB" sz="2400" dirty="0">
                <a:latin typeface="FoundrySterling-Book"/>
              </a:rPr>
              <a:t>personal privacy. </a:t>
            </a:r>
            <a:endParaRPr lang="en-US" sz="2400" dirty="0">
              <a:latin typeface="FoundrySterling-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220" y="987399"/>
            <a:ext cx="8681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FoundrySterling-Book"/>
              </a:rPr>
              <a:t>I</a:t>
            </a:r>
            <a:r>
              <a:rPr lang="en-US" sz="3200" dirty="0" smtClean="0">
                <a:latin typeface="FoundrySterling-Book"/>
              </a:rPr>
              <a:t>nterview with </a:t>
            </a:r>
            <a:r>
              <a:rPr lang="zh-CN" altLang="en-US" sz="3200" i="1" dirty="0" smtClean="0">
                <a:latin typeface="FoundrySterling-Book"/>
              </a:rPr>
              <a:t>天</a:t>
            </a:r>
            <a:r>
              <a:rPr lang="zh-CN" altLang="en-US" sz="3200" i="1" dirty="0">
                <a:latin typeface="FoundrySterling-Book"/>
              </a:rPr>
              <a:t>天</a:t>
            </a:r>
            <a:r>
              <a:rPr lang="en-GB" sz="3200" i="1" dirty="0" smtClean="0">
                <a:latin typeface="FoundrySterling-Book"/>
              </a:rPr>
              <a:t>315, </a:t>
            </a:r>
            <a:r>
              <a:rPr lang="en-GB" sz="3200" dirty="0" smtClean="0">
                <a:latin typeface="FoundrySterling-Book"/>
              </a:rPr>
              <a:t>June 2016 (5)</a:t>
            </a:r>
            <a:endParaRPr lang="en-US" sz="3200" dirty="0">
              <a:latin typeface="FoundrySterling-Book"/>
            </a:endParaRPr>
          </a:p>
        </p:txBody>
      </p:sp>
    </p:spTree>
    <p:extLst>
      <p:ext uri="{BB962C8B-B14F-4D97-AF65-F5344CB8AC3E}">
        <p14:creationId xmlns:p14="http://schemas.microsoft.com/office/powerpoint/2010/main" val="194417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uzz.bournemouth.ac.uk/wp-content/uploads/2013/02/Bournemouth-Univers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84" y="116478"/>
            <a:ext cx="1974561" cy="6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44610"/>
            <a:ext cx="4389533" cy="29183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533" y="3646982"/>
            <a:ext cx="4251230" cy="2836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7343" t="20408" r="10137" b="20727"/>
          <a:stretch/>
        </p:blipFill>
        <p:spPr>
          <a:xfrm>
            <a:off x="4686349" y="1788596"/>
            <a:ext cx="3657598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6593" y="5625296"/>
            <a:ext cx="3820158" cy="764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788" y="4683150"/>
            <a:ext cx="3820158" cy="76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3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uzz.bournemouth.ac.uk/wp-content/uploads/2013/02/Bournemouth-Univers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84" y="116478"/>
            <a:ext cx="1974561" cy="6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/>
          <p:nvPr/>
        </p:nvSpPr>
        <p:spPr>
          <a:xfrm>
            <a:off x="268620" y="981493"/>
            <a:ext cx="8064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oundrySterling-Book"/>
              </a:rPr>
              <a:t>The next stage of the research</a:t>
            </a:r>
            <a:endParaRPr lang="en-US" sz="1400" i="1" dirty="0" smtClean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268620" y="1831922"/>
            <a:ext cx="798176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 smtClean="0">
                <a:latin typeface="FoundrySterling-Book"/>
              </a:rPr>
              <a:t>Further interviews with the UK and China production teams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 smtClean="0">
                <a:latin typeface="FoundrySterling-Book"/>
              </a:rPr>
              <a:t>Content analysis of the output of the </a:t>
            </a:r>
            <a:r>
              <a:rPr lang="en-US" sz="2400" dirty="0" err="1" smtClean="0">
                <a:latin typeface="FoundrySterling-Book"/>
              </a:rPr>
              <a:t>programmes</a:t>
            </a:r>
            <a:r>
              <a:rPr lang="en-US" sz="2400" dirty="0" smtClean="0">
                <a:latin typeface="FoundrySterling-Book"/>
              </a:rPr>
              <a:t> in the two countries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 smtClean="0">
                <a:latin typeface="FoundrySterling-Book"/>
              </a:rPr>
              <a:t>Comparative audience data analysis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endParaRPr lang="en-US" sz="2400" dirty="0">
              <a:latin typeface="FoundrySterling-Book"/>
            </a:endParaRP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 smtClean="0">
                <a:latin typeface="FoundrySterling-Book"/>
              </a:rPr>
              <a:t>Thank you for listening!</a:t>
            </a:r>
            <a:endParaRPr lang="en-US" sz="2400" dirty="0">
              <a:latin typeface="FoundrySterling-Book"/>
            </a:endParaRPr>
          </a:p>
        </p:txBody>
      </p:sp>
    </p:spTree>
    <p:extLst>
      <p:ext uri="{BB962C8B-B14F-4D97-AF65-F5344CB8AC3E}">
        <p14:creationId xmlns:p14="http://schemas.microsoft.com/office/powerpoint/2010/main" val="148972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uzz.bournemouth.ac.uk/wp-content/uploads/2013/02/Bournemouth-Univers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84" y="116478"/>
            <a:ext cx="1974561" cy="6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52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20" y="981493"/>
            <a:ext cx="718166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oundrySterling-Book"/>
              </a:rPr>
              <a:t>The importance of communicating consumer rights to citizens</a:t>
            </a:r>
            <a:endParaRPr lang="en-US" sz="3200" dirty="0">
              <a:latin typeface="FoundrySterling-Book"/>
            </a:endParaRPr>
          </a:p>
          <a:p>
            <a:endParaRPr lang="en-US" sz="1400" dirty="0" smtClean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620" y="2060521"/>
            <a:ext cx="792980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 smtClean="0">
                <a:latin typeface="FoundrySterling-Book"/>
              </a:rPr>
              <a:t>So individual citizens may know their rights and how they will be treated in the legal system</a:t>
            </a:r>
            <a:endParaRPr lang="en-US" sz="2400" dirty="0">
              <a:latin typeface="FoundrySterling-Book"/>
            </a:endParaRP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 smtClean="0">
                <a:latin typeface="FoundrySterling-Book"/>
              </a:rPr>
              <a:t>To encourage better </a:t>
            </a:r>
            <a:r>
              <a:rPr lang="en-US" sz="2400" dirty="0" err="1" smtClean="0">
                <a:latin typeface="FoundrySterling-Book"/>
              </a:rPr>
              <a:t>behaviour</a:t>
            </a:r>
            <a:r>
              <a:rPr lang="en-US" sz="2400" dirty="0" smtClean="0">
                <a:latin typeface="FoundrySterling-Book"/>
              </a:rPr>
              <a:t> of commerce towards consumers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 smtClean="0">
                <a:latin typeface="FoundrySterling-Book"/>
              </a:rPr>
              <a:t>This can be interesting and compelling content for media </a:t>
            </a:r>
            <a:r>
              <a:rPr lang="en-US" sz="2400" dirty="0" err="1" smtClean="0">
                <a:latin typeface="FoundrySterling-Book"/>
              </a:rPr>
              <a:t>organisations</a:t>
            </a:r>
            <a:endParaRPr lang="en-US" sz="2400" dirty="0" smtClean="0">
              <a:latin typeface="FoundrySterling-Book"/>
            </a:endParaRPr>
          </a:p>
          <a:p>
            <a:pPr marL="612100" lvl="1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 smtClean="0">
                <a:latin typeface="FoundrySterling-Book"/>
              </a:rPr>
              <a:t>Bringing them closer to their audiences – the media </a:t>
            </a:r>
            <a:r>
              <a:rPr lang="en-US" sz="2400" dirty="0" err="1" smtClean="0">
                <a:latin typeface="FoundrySterling-Book"/>
              </a:rPr>
              <a:t>organisation</a:t>
            </a:r>
            <a:r>
              <a:rPr lang="en-US" sz="2400" dirty="0" smtClean="0">
                <a:latin typeface="FoundrySterling-Book"/>
              </a:rPr>
              <a:t> can seem ‘on their side’</a:t>
            </a:r>
          </a:p>
          <a:p>
            <a:pPr marL="612100" lvl="1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 smtClean="0">
                <a:latin typeface="FoundrySterling-Book"/>
              </a:rPr>
              <a:t>Increasing audiences, who want to find out more</a:t>
            </a:r>
            <a:endParaRPr lang="en-US" sz="2400" dirty="0">
              <a:latin typeface="FoundrySterling-Book"/>
            </a:endParaRPr>
          </a:p>
        </p:txBody>
      </p:sp>
      <p:pic>
        <p:nvPicPr>
          <p:cNvPr id="4" name="Picture 2" descr="http://buzz.bournemouth.ac.uk/wp-content/uploads/2013/02/Bournemouth-Univers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84" y="116478"/>
            <a:ext cx="1974561" cy="6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85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20" y="981493"/>
            <a:ext cx="80648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oundrySterling-Book"/>
              </a:rPr>
              <a:t>In the UK (and some other Western countries) there is a long tradition of the media as champions of consumer rights</a:t>
            </a:r>
            <a:endParaRPr lang="en-US" sz="3200" dirty="0">
              <a:latin typeface="FoundrySterling-Book"/>
            </a:endParaRPr>
          </a:p>
          <a:p>
            <a:endParaRPr lang="en-US" sz="1400" dirty="0" smtClean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621" y="2621630"/>
            <a:ext cx="3466766" cy="3239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 smtClean="0">
                <a:latin typeface="FoundrySterling-Book"/>
              </a:rPr>
              <a:t>For example, in the press (The </a:t>
            </a:r>
            <a:r>
              <a:rPr lang="en-US" sz="2400" i="1" dirty="0" smtClean="0">
                <a:latin typeface="FoundrySterling-Book"/>
              </a:rPr>
              <a:t>Daily Mail</a:t>
            </a:r>
            <a:r>
              <a:rPr lang="en-US" sz="2400" dirty="0" smtClean="0">
                <a:latin typeface="FoundrySterling-Book"/>
              </a:rPr>
              <a:t>)</a:t>
            </a:r>
          </a:p>
          <a:p>
            <a:pPr marL="612100" lvl="1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 smtClean="0">
                <a:latin typeface="FoundrySterling-Book"/>
              </a:rPr>
              <a:t>The </a:t>
            </a:r>
            <a:r>
              <a:rPr lang="en-US" sz="2400" dirty="0" err="1" smtClean="0">
                <a:latin typeface="FoundrySterling-Book"/>
              </a:rPr>
              <a:t>mis</a:t>
            </a:r>
            <a:r>
              <a:rPr lang="en-US" sz="2400" dirty="0" smtClean="0">
                <a:latin typeface="FoundrySterling-Book"/>
              </a:rPr>
              <a:t>-selling of Personal Protection Insurance resulted in large repayments to consumers</a:t>
            </a:r>
            <a:endParaRPr lang="en-US" sz="2400" dirty="0">
              <a:latin typeface="FoundrySterling-Book"/>
            </a:endParaRPr>
          </a:p>
        </p:txBody>
      </p:sp>
      <p:pic>
        <p:nvPicPr>
          <p:cNvPr id="4" name="Picture 2" descr="http://buzz.bournemouth.ac.uk/wp-content/uploads/2013/02/Bournemouth-Univers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84" y="116478"/>
            <a:ext cx="1974561" cy="6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.dailymail.co.uk/i/pix/2012/02/22/article-2104899-11DE0FD2000005DC-164_468x3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020" y="2766597"/>
            <a:ext cx="44577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95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20" y="981493"/>
            <a:ext cx="80648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oundrySterling-Book"/>
              </a:rPr>
              <a:t>Including on television</a:t>
            </a:r>
            <a:endParaRPr lang="en-US" sz="3200" dirty="0">
              <a:latin typeface="FoundrySterling-Book"/>
            </a:endParaRPr>
          </a:p>
          <a:p>
            <a:endParaRPr lang="en-US" sz="1400" dirty="0" smtClean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620" y="1831922"/>
            <a:ext cx="4864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 smtClean="0">
                <a:latin typeface="FoundrySterling-Book"/>
              </a:rPr>
              <a:t>For example, </a:t>
            </a:r>
            <a:r>
              <a:rPr lang="en-US" sz="2400" i="1" dirty="0" smtClean="0">
                <a:latin typeface="FoundrySterling-Book"/>
              </a:rPr>
              <a:t>That’s Life</a:t>
            </a:r>
            <a:r>
              <a:rPr lang="en-US" sz="2400" dirty="0" smtClean="0">
                <a:latin typeface="FoundrySterling-Book"/>
              </a:rPr>
              <a:t> (1973-1994). It was scheduled on the BBC’s main channel on Sunday evenings, with very high peak-time audiences. 442 episodes. </a:t>
            </a:r>
          </a:p>
        </p:txBody>
      </p:sp>
      <p:pic>
        <p:nvPicPr>
          <p:cNvPr id="4" name="Picture 2" descr="http://buzz.bournemouth.ac.uk/wp-content/uploads/2013/02/Bournemouth-Univers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84" y="116478"/>
            <a:ext cx="1974561" cy="6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i.dailymail.co.uk/i/pix/2013/11/25/article-2513004-004DDB3800000258-566_306x4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689" y="1855066"/>
            <a:ext cx="3250820" cy="449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chef.bbci.co.uk/images/ic/480xn/p01p32y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79" b="8122"/>
          <a:stretch/>
        </p:blipFill>
        <p:spPr bwMode="auto">
          <a:xfrm>
            <a:off x="559947" y="4009907"/>
            <a:ext cx="4231416" cy="213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69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20" y="1031703"/>
            <a:ext cx="80648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oundrySterling-Book"/>
              </a:rPr>
              <a:t>Including on television (2)</a:t>
            </a:r>
            <a:endParaRPr lang="en-US" sz="3200" dirty="0">
              <a:latin typeface="FoundrySterling-Book"/>
            </a:endParaRPr>
          </a:p>
          <a:p>
            <a:endParaRPr lang="en-US" sz="1400" dirty="0" smtClean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620" y="1831922"/>
            <a:ext cx="30460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 smtClean="0">
                <a:latin typeface="FoundrySterling-Book"/>
              </a:rPr>
              <a:t>Another example is </a:t>
            </a:r>
            <a:r>
              <a:rPr lang="en-US" sz="2400" i="1" dirty="0" smtClean="0">
                <a:latin typeface="FoundrySterling-Book"/>
              </a:rPr>
              <a:t>Watchdog</a:t>
            </a:r>
            <a:r>
              <a:rPr lang="en-US" sz="2400" dirty="0" smtClean="0">
                <a:latin typeface="FoundrySterling-Book"/>
              </a:rPr>
              <a:t> (1980-). It is still broadcast weekly on the BBC’s main channel, using different styles and formats. Its purpose is always to champion the consumer. </a:t>
            </a:r>
          </a:p>
        </p:txBody>
      </p:sp>
      <p:pic>
        <p:nvPicPr>
          <p:cNvPr id="4" name="Picture 2" descr="http://buzz.bournemouth.ac.uk/wp-content/uploads/2013/02/Bournemouth-Universi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84" y="116478"/>
            <a:ext cx="1974561" cy="6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3g.co.uk/g_phones/large/samsung-galaxy-s4-to-feature-on-bbcs-watchdog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909" y="3303244"/>
            <a:ext cx="44196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en/c/c6/BBC_Watchdo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621" y="1934052"/>
            <a:ext cx="3000375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45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20" y="981493"/>
            <a:ext cx="8064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oundrySterling-Book"/>
              </a:rPr>
              <a:t>And, of course, on radio: </a:t>
            </a:r>
            <a:r>
              <a:rPr lang="en-US" sz="3200" i="1" dirty="0" smtClean="0">
                <a:latin typeface="FoundrySterling-Book"/>
              </a:rPr>
              <a:t>You and Yours</a:t>
            </a:r>
            <a:endParaRPr lang="en-US" sz="1400" i="1" dirty="0" smtClean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621" y="1831922"/>
            <a:ext cx="4037162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 smtClean="0">
                <a:latin typeface="FoundrySterling-Book"/>
              </a:rPr>
              <a:t>A popular daily, </a:t>
            </a:r>
            <a:r>
              <a:rPr lang="en-US" sz="2400" i="1" dirty="0" smtClean="0">
                <a:latin typeface="FoundrySterling-Book"/>
              </a:rPr>
              <a:t>live</a:t>
            </a:r>
            <a:r>
              <a:rPr lang="en-US" sz="2400" dirty="0" smtClean="0">
                <a:latin typeface="FoundrySterling-Book"/>
              </a:rPr>
              <a:t> consumer affairs radio magazine </a:t>
            </a:r>
            <a:r>
              <a:rPr lang="en-US" sz="2400" dirty="0" err="1" smtClean="0">
                <a:latin typeface="FoundrySterling-Book"/>
              </a:rPr>
              <a:t>programme</a:t>
            </a:r>
            <a:endParaRPr lang="en-US" sz="2400" dirty="0" smtClean="0">
              <a:latin typeface="FoundrySterling-Book"/>
            </a:endParaRP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>
                <a:latin typeface="FoundrySterling-Book"/>
              </a:rPr>
              <a:t>First broadcast in 1970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>
                <a:latin typeface="FoundrySterling-Book"/>
              </a:rPr>
              <a:t>BBC Radio 4, Monday to Friday 12.15-12.55pm </a:t>
            </a:r>
          </a:p>
        </p:txBody>
      </p:sp>
      <p:pic>
        <p:nvPicPr>
          <p:cNvPr id="4" name="Picture 2" descr="http://buzz.bournemouth.ac.uk/wp-content/uploads/2013/02/Bournemouth-Univers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84" y="116478"/>
            <a:ext cx="1974561" cy="6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tutorfairblog.s3.amazonaws.com/wp-content/uploads/2015/05/You-and-Yours-Logo.jpg?434d6c1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t="-1879" r="6193" b="18903"/>
          <a:stretch/>
        </p:blipFill>
        <p:spPr bwMode="auto">
          <a:xfrm>
            <a:off x="3996998" y="1870137"/>
            <a:ext cx="4336511" cy="256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58367" y="4623954"/>
            <a:ext cx="783615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>
                <a:latin typeface="FoundrySterling-Book"/>
              </a:rPr>
              <a:t>In peak time, with large audiences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>
                <a:latin typeface="FoundrySterling-Book"/>
              </a:rPr>
              <a:t>Produced at the BBC North production </a:t>
            </a:r>
            <a:r>
              <a:rPr lang="en-US" sz="2400" dirty="0" err="1">
                <a:latin typeface="FoundrySterling-Book"/>
              </a:rPr>
              <a:t>centre</a:t>
            </a:r>
            <a:r>
              <a:rPr lang="en-US" sz="2400" dirty="0">
                <a:latin typeface="FoundrySterling-Book"/>
              </a:rPr>
              <a:t> in </a:t>
            </a:r>
            <a:r>
              <a:rPr lang="en-US" sz="2400" dirty="0" err="1">
                <a:latin typeface="FoundrySterling-Book"/>
              </a:rPr>
              <a:t>Salford</a:t>
            </a:r>
            <a:r>
              <a:rPr lang="en-US" sz="2400" dirty="0">
                <a:latin typeface="FoundrySterling-Book"/>
              </a:rPr>
              <a:t>, Greater </a:t>
            </a:r>
            <a:r>
              <a:rPr lang="en-US" sz="2400" dirty="0" smtClean="0">
                <a:latin typeface="FoundrySterling-Book"/>
              </a:rPr>
              <a:t>Manchester – but a large </a:t>
            </a:r>
            <a:r>
              <a:rPr lang="en-US" sz="2400" i="1" dirty="0" smtClean="0">
                <a:latin typeface="FoundrySterling-Book"/>
              </a:rPr>
              <a:t>national</a:t>
            </a:r>
            <a:r>
              <a:rPr lang="en-US" sz="2400" dirty="0" smtClean="0">
                <a:latin typeface="FoundrySterling-Book"/>
              </a:rPr>
              <a:t> audience</a:t>
            </a:r>
            <a:endParaRPr lang="en-US" sz="2400" dirty="0">
              <a:latin typeface="FoundrySterling-Book"/>
            </a:endParaRPr>
          </a:p>
          <a:p>
            <a:endParaRPr lang="en-GB" sz="2400" dirty="0">
              <a:latin typeface="FoundrySterling-Book"/>
            </a:endParaRPr>
          </a:p>
        </p:txBody>
      </p:sp>
    </p:spTree>
    <p:extLst>
      <p:ext uri="{BB962C8B-B14F-4D97-AF65-F5344CB8AC3E}">
        <p14:creationId xmlns:p14="http://schemas.microsoft.com/office/powerpoint/2010/main" val="289691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20" y="981493"/>
            <a:ext cx="8064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oundrySterling-Book"/>
              </a:rPr>
              <a:t>Plus, a </a:t>
            </a:r>
            <a:r>
              <a:rPr lang="en-US" sz="3200" i="1" dirty="0" smtClean="0">
                <a:latin typeface="FoundrySterling-Book"/>
              </a:rPr>
              <a:t>financial</a:t>
            </a:r>
            <a:r>
              <a:rPr lang="en-US" sz="3200" dirty="0" smtClean="0">
                <a:latin typeface="FoundrySterling-Book"/>
              </a:rPr>
              <a:t> consumer </a:t>
            </a:r>
            <a:r>
              <a:rPr lang="en-US" sz="3200" dirty="0" err="1" smtClean="0">
                <a:latin typeface="FoundrySterling-Book"/>
              </a:rPr>
              <a:t>programme</a:t>
            </a:r>
            <a:endParaRPr lang="en-US" sz="1400" i="1" dirty="0" smtClean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620" y="1831922"/>
            <a:ext cx="4687844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 smtClean="0">
                <a:latin typeface="FoundrySterling-Book"/>
              </a:rPr>
              <a:t>Weekly on Saturday mornings with large peak-time audiences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>
                <a:latin typeface="FoundrySterling-Book"/>
              </a:rPr>
              <a:t>First broadcast </a:t>
            </a:r>
            <a:r>
              <a:rPr lang="en-US" sz="2400" dirty="0" smtClean="0">
                <a:latin typeface="FoundrySterling-Book"/>
              </a:rPr>
              <a:t>in 1977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 smtClean="0">
                <a:latin typeface="FoundrySterling-Book"/>
              </a:rPr>
              <a:t>Items include pensions, benefits, savings, loans, interest rates, investments, fraud </a:t>
            </a:r>
            <a:r>
              <a:rPr lang="en-US" sz="2400" dirty="0" err="1" smtClean="0">
                <a:latin typeface="FoundrySterling-Book"/>
              </a:rPr>
              <a:t>etc</a:t>
            </a:r>
            <a:endParaRPr lang="en-US" sz="2400" dirty="0" smtClean="0">
              <a:latin typeface="FoundrySterling-Book"/>
            </a:endParaRP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 smtClean="0">
                <a:latin typeface="FoundrySterling-Book"/>
              </a:rPr>
              <a:t>Also, a weekly phone-in edition with calls from listeners asking for advice</a:t>
            </a:r>
            <a:endParaRPr lang="en-US" sz="2400" dirty="0">
              <a:latin typeface="FoundrySterling-Book"/>
            </a:endParaRPr>
          </a:p>
        </p:txBody>
      </p:sp>
      <p:pic>
        <p:nvPicPr>
          <p:cNvPr id="4" name="Picture 2" descr="http://buzz.bournemouth.ac.uk/wp-content/uploads/2013/02/Bournemouth-Univers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84" y="116478"/>
            <a:ext cx="1974561" cy="6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thetoppaydayloansusa.com/images/lavajab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529" y="2113648"/>
            <a:ext cx="3426980" cy="342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4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uzz.bournemouth.ac.uk/wp-content/uploads/2013/02/Bournemouth-Univers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84" y="116478"/>
            <a:ext cx="1974561" cy="6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/>
          <p:nvPr/>
        </p:nvSpPr>
        <p:spPr>
          <a:xfrm>
            <a:off x="268620" y="987399"/>
            <a:ext cx="8681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oundrySterling-Book"/>
              </a:rPr>
              <a:t>China National Radio, </a:t>
            </a:r>
            <a:r>
              <a:rPr lang="zh-CN" altLang="en-US" sz="3200" i="1" dirty="0" smtClean="0">
                <a:latin typeface="FoundrySterling-Book"/>
              </a:rPr>
              <a:t>天</a:t>
            </a:r>
            <a:r>
              <a:rPr lang="zh-CN" altLang="en-US" sz="3200" i="1" dirty="0">
                <a:latin typeface="FoundrySterling-Book"/>
              </a:rPr>
              <a:t>天</a:t>
            </a:r>
            <a:r>
              <a:rPr lang="en-GB" sz="3200" i="1" dirty="0" smtClean="0">
                <a:latin typeface="FoundrySterling-Book"/>
              </a:rPr>
              <a:t>315 </a:t>
            </a:r>
            <a:r>
              <a:rPr lang="en-US" sz="3200" dirty="0" smtClean="0">
                <a:latin typeface="FoundrySterling-Book"/>
              </a:rPr>
              <a:t>(</a:t>
            </a:r>
            <a:r>
              <a:rPr lang="en-GB" sz="3200" i="1" dirty="0" smtClean="0">
                <a:latin typeface="FoundrySterling-Book"/>
              </a:rPr>
              <a:t>Tian </a:t>
            </a:r>
            <a:r>
              <a:rPr lang="en-GB" sz="3200" i="1" dirty="0">
                <a:latin typeface="FoundrySterling-Book"/>
              </a:rPr>
              <a:t>Tian </a:t>
            </a:r>
            <a:r>
              <a:rPr lang="en-GB" sz="3200" i="1" dirty="0" smtClean="0">
                <a:latin typeface="FoundrySterling-Book"/>
              </a:rPr>
              <a:t>315</a:t>
            </a:r>
            <a:r>
              <a:rPr lang="en-GB" sz="3200" dirty="0" smtClean="0">
                <a:latin typeface="FoundrySterling-Book"/>
              </a:rPr>
              <a:t>) </a:t>
            </a:r>
            <a:endParaRPr lang="en-US" sz="3200" dirty="0">
              <a:latin typeface="FoundrySterling-Book"/>
            </a:endParaRP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678" y="1897060"/>
            <a:ext cx="3652073" cy="2435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7343" t="20408" r="10137" b="20727"/>
          <a:stretch/>
        </p:blipFill>
        <p:spPr>
          <a:xfrm>
            <a:off x="4439153" y="4521944"/>
            <a:ext cx="3657598" cy="91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620" y="1739321"/>
            <a:ext cx="40255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400" dirty="0">
                <a:latin typeface="FoundrySterling-Book"/>
              </a:rPr>
              <a:t>Monday to Friday </a:t>
            </a:r>
            <a:r>
              <a:rPr lang="en-GB" sz="2400" dirty="0" smtClean="0">
                <a:latin typeface="FoundrySterling-Book"/>
              </a:rPr>
              <a:t>12:15-13:00,</a:t>
            </a:r>
            <a:r>
              <a:rPr lang="en-US" sz="2400" dirty="0" smtClean="0">
                <a:latin typeface="FoundrySterling-Book"/>
              </a:rPr>
              <a:t> </a:t>
            </a:r>
            <a:r>
              <a:rPr lang="en-GB" sz="2400" dirty="0" smtClean="0">
                <a:latin typeface="FoundrySterling-Book"/>
              </a:rPr>
              <a:t>Saturday &amp; Sunday 12:00-13:00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 smtClean="0">
                <a:latin typeface="FoundrySterling-Book"/>
              </a:rPr>
              <a:t>National coverage, on FM and AM, including CNBN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>
                <a:latin typeface="FoundrySterling-Book"/>
              </a:rPr>
              <a:t>The programme </a:t>
            </a:r>
            <a:r>
              <a:rPr lang="en-GB" sz="2400" dirty="0" smtClean="0">
                <a:latin typeface="FoundrySterling-Book"/>
              </a:rPr>
              <a:t>title means </a:t>
            </a:r>
            <a:r>
              <a:rPr lang="en-GB" sz="2400" dirty="0">
                <a:latin typeface="FoundrySterling-Book"/>
              </a:rPr>
              <a:t>every day is consumer right’s </a:t>
            </a:r>
            <a:r>
              <a:rPr lang="en-GB" sz="2400" dirty="0" smtClean="0">
                <a:latin typeface="FoundrySterling-Book"/>
              </a:rPr>
              <a:t>day.</a:t>
            </a:r>
            <a:r>
              <a:rPr lang="en-US" sz="2400" dirty="0">
                <a:latin typeface="FoundrySterling-Book"/>
              </a:rPr>
              <a:t> </a:t>
            </a:r>
            <a:r>
              <a:rPr lang="en-US" sz="2400" dirty="0" smtClean="0">
                <a:latin typeface="FoundrySterling-Book"/>
              </a:rPr>
              <a:t>(</a:t>
            </a:r>
            <a:r>
              <a:rPr lang="en-GB" sz="2400" dirty="0" smtClean="0">
                <a:latin typeface="FoundrySterling-Book"/>
              </a:rPr>
              <a:t>March 15 </a:t>
            </a:r>
            <a:r>
              <a:rPr lang="en-GB" sz="2400" dirty="0">
                <a:latin typeface="FoundrySterling-Book"/>
              </a:rPr>
              <a:t>is </a:t>
            </a:r>
            <a:r>
              <a:rPr lang="en-GB" sz="2400" dirty="0" smtClean="0">
                <a:latin typeface="FoundrySterling-Book"/>
              </a:rPr>
              <a:t>World </a:t>
            </a:r>
            <a:r>
              <a:rPr lang="en-GB" sz="2400" dirty="0">
                <a:latin typeface="FoundrySterling-Book"/>
              </a:rPr>
              <a:t>Consumer Rights </a:t>
            </a:r>
            <a:r>
              <a:rPr lang="en-GB" sz="2400" dirty="0" smtClean="0">
                <a:latin typeface="FoundrySterling-Book"/>
              </a:rPr>
              <a:t>Day, known </a:t>
            </a:r>
            <a:r>
              <a:rPr lang="en-GB" sz="2400" dirty="0">
                <a:latin typeface="FoundrySterling-Book"/>
              </a:rPr>
              <a:t>as </a:t>
            </a:r>
            <a:r>
              <a:rPr lang="en-GB" sz="2400" dirty="0" smtClean="0">
                <a:latin typeface="FoundrySterling-Book"/>
              </a:rPr>
              <a:t>‘315’ </a:t>
            </a:r>
            <a:r>
              <a:rPr lang="en-GB" sz="2400" dirty="0">
                <a:latin typeface="FoundrySterling-Book"/>
              </a:rPr>
              <a:t>in China. </a:t>
            </a:r>
            <a:r>
              <a:rPr lang="en-GB" sz="2400" dirty="0" smtClean="0">
                <a:latin typeface="FoundrySterling-Book"/>
              </a:rPr>
              <a:t>Tian Tian </a:t>
            </a:r>
            <a:r>
              <a:rPr lang="en-GB" sz="2400" dirty="0">
                <a:latin typeface="FoundrySterling-Book"/>
              </a:rPr>
              <a:t>means </a:t>
            </a:r>
            <a:r>
              <a:rPr lang="en-GB" sz="2400" dirty="0" smtClean="0">
                <a:latin typeface="FoundrySterling-Book"/>
              </a:rPr>
              <a:t>‘every day’ </a:t>
            </a:r>
            <a:r>
              <a:rPr lang="en-GB" sz="2400" dirty="0">
                <a:latin typeface="FoundrySterling-Book"/>
              </a:rPr>
              <a:t>in </a:t>
            </a:r>
            <a:r>
              <a:rPr lang="en-GB" sz="2400" dirty="0" smtClean="0">
                <a:latin typeface="FoundrySterling-Book"/>
              </a:rPr>
              <a:t>Chinese.)</a:t>
            </a:r>
            <a:endParaRPr lang="en-US" sz="2400" dirty="0">
              <a:latin typeface="FoundrySterling-Boo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6593" y="5625296"/>
            <a:ext cx="3820158" cy="76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2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uzz.bournemouth.ac.uk/wp-content/uploads/2013/02/Bournemouth-Univers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84" y="116478"/>
            <a:ext cx="1974561" cy="6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/>
          <p:nvPr/>
        </p:nvSpPr>
        <p:spPr>
          <a:xfrm>
            <a:off x="391206" y="1716175"/>
            <a:ext cx="79817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同时作为国家媒体，我们也有责任成为消费者合法权益的守护者。</a:t>
            </a:r>
            <a:endParaRPr lang="en-US" sz="1200" dirty="0"/>
          </a:p>
          <a:p>
            <a:pPr marL="342900" indent="-342900">
              <a:buFont typeface="Arial" charset="0"/>
              <a:buChar char="•"/>
            </a:pPr>
            <a:r>
              <a:rPr lang="en-GB" sz="2400" dirty="0">
                <a:latin typeface="FoundrySterling-Book"/>
              </a:rPr>
              <a:t>As a national broadcaster,</a:t>
            </a:r>
            <a:r>
              <a:rPr lang="zh-CN" altLang="en-US" sz="2400" dirty="0">
                <a:latin typeface="FoundrySterling-Book"/>
              </a:rPr>
              <a:t>天天</a:t>
            </a:r>
            <a:r>
              <a:rPr lang="en-GB" sz="2400" dirty="0">
                <a:latin typeface="FoundrySterling-Book"/>
              </a:rPr>
              <a:t>315 feels a responsibility to be the guardian for the consumers. The programme ethos is that the entire society has to look after consumers’ rights every day, not only on March 15.</a:t>
            </a:r>
          </a:p>
          <a:p>
            <a:r>
              <a:rPr lang="en-GB" sz="1200" dirty="0"/>
              <a:t/>
            </a:r>
            <a:br>
              <a:rPr lang="en-GB" sz="1200" dirty="0"/>
            </a:br>
            <a:r>
              <a:rPr lang="zh-CN" altLang="en-US" sz="1200" dirty="0"/>
              <a:t>原因：随着经济的发展，各种新的消费方式层出不穷，难免会暴露出一些的问题，</a:t>
            </a:r>
            <a:r>
              <a:rPr lang="en-US" altLang="zh-CN" sz="1200" dirty="0"/>
              <a:t>《</a:t>
            </a:r>
            <a:r>
              <a:rPr lang="zh-CN" altLang="en-US" sz="1200" dirty="0"/>
              <a:t>天天</a:t>
            </a:r>
            <a:r>
              <a:rPr lang="en-GB" sz="1200" dirty="0"/>
              <a:t>315</a:t>
            </a:r>
            <a:r>
              <a:rPr lang="en-US" altLang="zh-CN" sz="1200" dirty="0"/>
              <a:t>》</a:t>
            </a:r>
            <a:r>
              <a:rPr lang="zh-CN" altLang="en-US" sz="1200" dirty="0"/>
              <a:t>节目会建设性地向监管者、企业和消费者提出意见、建议，力求解决问题，有利于营造公平、公正的消费环境。</a:t>
            </a:r>
            <a:endParaRPr lang="en-US" sz="1200" dirty="0"/>
          </a:p>
          <a:p>
            <a:pPr marL="342900" indent="-342900">
              <a:buFont typeface="Arial" charset="0"/>
              <a:buChar char="•"/>
            </a:pPr>
            <a:r>
              <a:rPr lang="en-GB" sz="2400" dirty="0">
                <a:latin typeface="FoundrySterling-Book"/>
              </a:rPr>
              <a:t>Rationale: With the rapid development of Chinese economy, more and more consumer problems are exposed. The programme </a:t>
            </a:r>
            <a:r>
              <a:rPr lang="en-GB" sz="2400" dirty="0" smtClean="0">
                <a:latin typeface="FoundrySterling-Book"/>
              </a:rPr>
              <a:t>puts questions </a:t>
            </a:r>
            <a:r>
              <a:rPr lang="en-GB" sz="2400" dirty="0">
                <a:latin typeface="FoundrySterling-Book"/>
              </a:rPr>
              <a:t>to </a:t>
            </a:r>
            <a:r>
              <a:rPr lang="en-GB" sz="2400" dirty="0" smtClean="0">
                <a:latin typeface="FoundrySterling-Book"/>
              </a:rPr>
              <a:t>regulators, </a:t>
            </a:r>
            <a:r>
              <a:rPr lang="en-GB" sz="2400" dirty="0">
                <a:latin typeface="FoundrySterling-Book"/>
              </a:rPr>
              <a:t>business and </a:t>
            </a:r>
            <a:r>
              <a:rPr lang="en-GB" sz="2400" dirty="0" smtClean="0">
                <a:latin typeface="FoundrySterling-Book"/>
              </a:rPr>
              <a:t>consumers. </a:t>
            </a:r>
            <a:r>
              <a:rPr lang="en-GB" sz="2400" dirty="0">
                <a:latin typeface="FoundrySterling-Book"/>
              </a:rPr>
              <a:t>Meanwhile the programme is trying to investigate </a:t>
            </a:r>
            <a:r>
              <a:rPr lang="en-GB" sz="2400" dirty="0" smtClean="0">
                <a:latin typeface="FoundrySterling-Book"/>
              </a:rPr>
              <a:t>resolutions </a:t>
            </a:r>
            <a:r>
              <a:rPr lang="en-GB" sz="2400" dirty="0">
                <a:latin typeface="FoundrySterling-Book"/>
              </a:rPr>
              <a:t>and </a:t>
            </a:r>
            <a:r>
              <a:rPr lang="en-GB" sz="2400" dirty="0" smtClean="0">
                <a:latin typeface="FoundrySterling-Book"/>
              </a:rPr>
              <a:t>suggest others, to promote a </a:t>
            </a:r>
            <a:r>
              <a:rPr lang="en-GB" sz="2400" dirty="0">
                <a:latin typeface="FoundrySterling-Book"/>
              </a:rPr>
              <a:t>fair and justified </a:t>
            </a:r>
            <a:r>
              <a:rPr lang="en-GB" sz="2400" dirty="0" smtClean="0">
                <a:latin typeface="FoundrySterling-Book"/>
              </a:rPr>
              <a:t>consumer-friendly </a:t>
            </a:r>
            <a:r>
              <a:rPr lang="en-GB" sz="2400" dirty="0">
                <a:latin typeface="FoundrySterling-Book"/>
              </a:rPr>
              <a:t>environment.</a:t>
            </a:r>
            <a:endParaRPr lang="en-US" sz="2400" dirty="0">
              <a:latin typeface="FoundrySterling-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220" y="987399"/>
            <a:ext cx="8681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FoundrySterling-Book"/>
              </a:rPr>
              <a:t>I</a:t>
            </a:r>
            <a:r>
              <a:rPr lang="en-US" sz="3200" dirty="0" smtClean="0">
                <a:latin typeface="FoundrySterling-Book"/>
              </a:rPr>
              <a:t>nterview with </a:t>
            </a:r>
            <a:r>
              <a:rPr lang="zh-CN" altLang="en-US" sz="3200" i="1" dirty="0" smtClean="0">
                <a:latin typeface="FoundrySterling-Book"/>
              </a:rPr>
              <a:t>天</a:t>
            </a:r>
            <a:r>
              <a:rPr lang="zh-CN" altLang="en-US" sz="3200" i="1" dirty="0">
                <a:latin typeface="FoundrySterling-Book"/>
              </a:rPr>
              <a:t>天</a:t>
            </a:r>
            <a:r>
              <a:rPr lang="en-GB" sz="3200" i="1" dirty="0" smtClean="0">
                <a:latin typeface="FoundrySterling-Book"/>
              </a:rPr>
              <a:t>315, </a:t>
            </a:r>
            <a:r>
              <a:rPr lang="en-GB" sz="3200" dirty="0" smtClean="0">
                <a:latin typeface="FoundrySterling-Book"/>
              </a:rPr>
              <a:t>June 2016</a:t>
            </a:r>
            <a:endParaRPr lang="en-US" sz="3200" dirty="0">
              <a:latin typeface="FoundrySterling-Book"/>
            </a:endParaRPr>
          </a:p>
        </p:txBody>
      </p:sp>
    </p:spTree>
    <p:extLst>
      <p:ext uri="{BB962C8B-B14F-4D97-AF65-F5344CB8AC3E}">
        <p14:creationId xmlns:p14="http://schemas.microsoft.com/office/powerpoint/2010/main" val="321192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ening slide alternati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x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2756</TotalTime>
  <Words>604</Words>
  <Application>Microsoft Macintosh PowerPoint</Application>
  <PresentationFormat>Custom</PresentationFormat>
  <Paragraphs>74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Book Antiqua</vt:lpstr>
      <vt:lpstr>Calibri</vt:lpstr>
      <vt:lpstr>FoundrySterling-Book</vt:lpstr>
      <vt:lpstr>宋体</vt:lpstr>
      <vt:lpstr>Arial</vt:lpstr>
      <vt:lpstr>Opening slide alternative</vt:lpstr>
      <vt:lpstr>Text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UofO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Chinn</dc:creator>
  <cp:lastModifiedBy>Microsoft Office User</cp:lastModifiedBy>
  <cp:revision>171</cp:revision>
  <dcterms:created xsi:type="dcterms:W3CDTF">2014-03-20T14:30:16Z</dcterms:created>
  <dcterms:modified xsi:type="dcterms:W3CDTF">2016-07-04T18:25:02Z</dcterms:modified>
</cp:coreProperties>
</file>