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58" r:id="rId6"/>
    <p:sldId id="257" r:id="rId7"/>
    <p:sldId id="266" r:id="rId8"/>
    <p:sldId id="267" r:id="rId9"/>
    <p:sldId id="268" r:id="rId10"/>
    <p:sldId id="270" r:id="rId11"/>
    <p:sldId id="271" r:id="rId12"/>
    <p:sldId id="269" r:id="rId13"/>
    <p:sldId id="272" r:id="rId14"/>
    <p:sldId id="259" r:id="rId15"/>
    <p:sldId id="273" r:id="rId16"/>
    <p:sldId id="260" r:id="rId17"/>
    <p:sldId id="261" r:id="rId18"/>
    <p:sldId id="263" r:id="rId19"/>
    <p:sldId id="264"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70" autoAdjust="0"/>
    <p:restoredTop sz="81771"/>
  </p:normalViewPr>
  <p:slideViewPr>
    <p:cSldViewPr snapToGrid="0">
      <p:cViewPr varScale="1">
        <p:scale>
          <a:sx n="85" d="100"/>
          <a:sy n="85" d="100"/>
        </p:scale>
        <p:origin x="17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iggins" userId="bc1436f1-e0de-4f7c-82be-25db2b2fc367" providerId="ADAL" clId="{FCC62D53-EC51-E749-8880-7CADD7B79C41}"/>
    <pc:docChg chg="modSld">
      <pc:chgData name="David Biggins" userId="bc1436f1-e0de-4f7c-82be-25db2b2fc367" providerId="ADAL" clId="{FCC62D53-EC51-E749-8880-7CADD7B79C41}" dt="2022-06-09T10:22:00.263" v="0" actId="20577"/>
      <pc:docMkLst>
        <pc:docMk/>
      </pc:docMkLst>
      <pc:sldChg chg="modSp mod">
        <pc:chgData name="David Biggins" userId="bc1436f1-e0de-4f7c-82be-25db2b2fc367" providerId="ADAL" clId="{FCC62D53-EC51-E749-8880-7CADD7B79C41}" dt="2022-06-09T10:22:00.263" v="0" actId="20577"/>
        <pc:sldMkLst>
          <pc:docMk/>
          <pc:sldMk cId="2355296584" sldId="270"/>
        </pc:sldMkLst>
        <pc:spChg chg="mod">
          <ac:chgData name="David Biggins" userId="bc1436f1-e0de-4f7c-82be-25db2b2fc367" providerId="ADAL" clId="{FCC62D53-EC51-E749-8880-7CADD7B79C41}" dt="2022-06-09T10:22:00.263" v="0" actId="20577"/>
          <ac:spMkLst>
            <pc:docMk/>
            <pc:sldMk cId="2355296584" sldId="270"/>
            <ac:spMk id="2" creationId="{E46E6A9A-E4CD-EB42-B2EF-0791E8DF25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00F8E-5428-EE4B-8C97-3DE86EBC5F2B}" type="datetimeFigureOut">
              <a:rPr lang="en-GB" smtClean="0"/>
              <a:t>09/06/2022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53F1A-2E07-DC41-9785-83DF3F5076DD}" type="slidenum">
              <a:rPr lang="en-GB" smtClean="0"/>
              <a:t>‹#›</a:t>
            </a:fld>
            <a:endParaRPr lang="en-GB"/>
          </a:p>
        </p:txBody>
      </p:sp>
    </p:spTree>
    <p:extLst>
      <p:ext uri="{BB962C8B-B14F-4D97-AF65-F5344CB8AC3E}">
        <p14:creationId xmlns:p14="http://schemas.microsoft.com/office/powerpoint/2010/main" val="387070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are very confident in Social Media. Similar proportions across sex</a:t>
            </a:r>
          </a:p>
          <a:p>
            <a:endParaRPr lang="en-GB" dirty="0"/>
          </a:p>
          <a:p>
            <a:r>
              <a:rPr lang="en-GB" dirty="0"/>
              <a:t>Students much less confident in the VLE. No differences between sexes</a:t>
            </a:r>
          </a:p>
        </p:txBody>
      </p:sp>
      <p:sp>
        <p:nvSpPr>
          <p:cNvPr id="4" name="Slide Number Placeholder 3"/>
          <p:cNvSpPr>
            <a:spLocks noGrp="1"/>
          </p:cNvSpPr>
          <p:nvPr>
            <p:ph type="sldNum" sz="quarter" idx="5"/>
          </p:nvPr>
        </p:nvSpPr>
        <p:spPr/>
        <p:txBody>
          <a:bodyPr/>
          <a:lstStyle/>
          <a:p>
            <a:fld id="{CCF53F1A-2E07-DC41-9785-83DF3F5076DD}" type="slidenum">
              <a:rPr lang="en-GB" smtClean="0"/>
              <a:t>5</a:t>
            </a:fld>
            <a:endParaRPr lang="en-GB"/>
          </a:p>
        </p:txBody>
      </p:sp>
    </p:spTree>
    <p:extLst>
      <p:ext uri="{BB962C8B-B14F-4D97-AF65-F5344CB8AC3E}">
        <p14:creationId xmlns:p14="http://schemas.microsoft.com/office/powerpoint/2010/main" val="34476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the 3 UG years</a:t>
            </a:r>
          </a:p>
          <a:p>
            <a:endParaRPr lang="en-GB" dirty="0"/>
          </a:p>
          <a:p>
            <a:r>
              <a:rPr lang="en-GB" dirty="0"/>
              <a:t>The proportions in each confidence level (Practices, Competent and Expert) are fairly constant showing we are not doing a good job of increasing students’ confidence as they progress through their UG years</a:t>
            </a:r>
          </a:p>
          <a:p>
            <a:endParaRPr lang="en-GB" dirty="0"/>
          </a:p>
          <a:p>
            <a:r>
              <a:rPr lang="en-GB" dirty="0"/>
              <a:t>The lack of confidence with our institutionally preferred tool, the Virtual Learning Environment surprised us</a:t>
            </a:r>
          </a:p>
          <a:p>
            <a:endParaRPr lang="en-GB" dirty="0"/>
          </a:p>
        </p:txBody>
      </p:sp>
      <p:sp>
        <p:nvSpPr>
          <p:cNvPr id="4" name="Slide Number Placeholder 3"/>
          <p:cNvSpPr>
            <a:spLocks noGrp="1"/>
          </p:cNvSpPr>
          <p:nvPr>
            <p:ph type="sldNum" sz="quarter" idx="5"/>
          </p:nvPr>
        </p:nvSpPr>
        <p:spPr/>
        <p:txBody>
          <a:bodyPr/>
          <a:lstStyle/>
          <a:p>
            <a:fld id="{CCF53F1A-2E07-DC41-9785-83DF3F5076DD}" type="slidenum">
              <a:rPr lang="en-GB" smtClean="0"/>
              <a:t>6</a:t>
            </a:fld>
            <a:endParaRPr lang="en-GB"/>
          </a:p>
        </p:txBody>
      </p:sp>
    </p:spTree>
    <p:extLst>
      <p:ext uri="{BB962C8B-B14F-4D97-AF65-F5344CB8AC3E}">
        <p14:creationId xmlns:p14="http://schemas.microsoft.com/office/powerpoint/2010/main" val="70307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student asked for training in the VLE but this could be helpful</a:t>
            </a:r>
          </a:p>
        </p:txBody>
      </p:sp>
      <p:sp>
        <p:nvSpPr>
          <p:cNvPr id="4" name="Slide Number Placeholder 3"/>
          <p:cNvSpPr>
            <a:spLocks noGrp="1"/>
          </p:cNvSpPr>
          <p:nvPr>
            <p:ph type="sldNum" sz="quarter" idx="5"/>
          </p:nvPr>
        </p:nvSpPr>
        <p:spPr/>
        <p:txBody>
          <a:bodyPr/>
          <a:lstStyle/>
          <a:p>
            <a:fld id="{CCF53F1A-2E07-DC41-9785-83DF3F5076DD}" type="slidenum">
              <a:rPr lang="en-GB" smtClean="0"/>
              <a:t>7</a:t>
            </a:fld>
            <a:endParaRPr lang="en-GB"/>
          </a:p>
        </p:txBody>
      </p:sp>
    </p:spTree>
    <p:extLst>
      <p:ext uri="{BB962C8B-B14F-4D97-AF65-F5344CB8AC3E}">
        <p14:creationId xmlns:p14="http://schemas.microsoft.com/office/powerpoint/2010/main" val="408148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of these comments relation to staff – student interactions and interpersonal relationships. Almost no comments on course structure, content, knowledge of staff</a:t>
            </a:r>
          </a:p>
        </p:txBody>
      </p:sp>
      <p:sp>
        <p:nvSpPr>
          <p:cNvPr id="4" name="Slide Number Placeholder 3"/>
          <p:cNvSpPr>
            <a:spLocks noGrp="1"/>
          </p:cNvSpPr>
          <p:nvPr>
            <p:ph type="sldNum" sz="quarter" idx="5"/>
          </p:nvPr>
        </p:nvSpPr>
        <p:spPr/>
        <p:txBody>
          <a:bodyPr/>
          <a:lstStyle/>
          <a:p>
            <a:fld id="{CCF53F1A-2E07-DC41-9785-83DF3F5076DD}" type="slidenum">
              <a:rPr lang="en-GB" smtClean="0"/>
              <a:t>9</a:t>
            </a:fld>
            <a:endParaRPr lang="en-GB"/>
          </a:p>
        </p:txBody>
      </p:sp>
    </p:spTree>
    <p:extLst>
      <p:ext uri="{BB962C8B-B14F-4D97-AF65-F5344CB8AC3E}">
        <p14:creationId xmlns:p14="http://schemas.microsoft.com/office/powerpoint/2010/main" val="217080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Fewer comments about technostress in 2022</a:t>
            </a:r>
          </a:p>
        </p:txBody>
      </p:sp>
      <p:sp>
        <p:nvSpPr>
          <p:cNvPr id="4" name="Slide Number Placeholder 3"/>
          <p:cNvSpPr>
            <a:spLocks noGrp="1"/>
          </p:cNvSpPr>
          <p:nvPr>
            <p:ph type="sldNum" sz="quarter" idx="5"/>
          </p:nvPr>
        </p:nvSpPr>
        <p:spPr/>
        <p:txBody>
          <a:bodyPr/>
          <a:lstStyle/>
          <a:p>
            <a:fld id="{CCF53F1A-2E07-DC41-9785-83DF3F5076DD}" type="slidenum">
              <a:rPr lang="en-GB" smtClean="0"/>
              <a:t>13</a:t>
            </a:fld>
            <a:endParaRPr lang="en-GB"/>
          </a:p>
        </p:txBody>
      </p:sp>
    </p:spTree>
    <p:extLst>
      <p:ext uri="{BB962C8B-B14F-4D97-AF65-F5344CB8AC3E}">
        <p14:creationId xmlns:p14="http://schemas.microsoft.com/office/powerpoint/2010/main" val="4227878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taffprofiles.bournemouth.ac.uk/display/dholley" TargetMode="External"/><Relationship Id="rId7" Type="http://schemas.openxmlformats.org/officeDocument/2006/relationships/image" Target="../media/image21.jpeg"/><Relationship Id="rId2" Type="http://schemas.openxmlformats.org/officeDocument/2006/relationships/hyperlink" Target="https://lmutake5.wordpress.com/2021/11/25/take5-65-wellbeing-the-chasm-between-students-expectations-and-institutional-provision/" TargetMode="External"/><Relationship Id="rId1" Type="http://schemas.openxmlformats.org/officeDocument/2006/relationships/slideLayout" Target="../slideLayouts/slideLayout2.xml"/><Relationship Id="rId6" Type="http://schemas.openxmlformats.org/officeDocument/2006/relationships/hyperlink" Target="https://www.liebertpub.com/doi/pdfplus/10.1089/cyber.2020.29188.bkw" TargetMode="External"/><Relationship Id="rId5" Type="http://schemas.openxmlformats.org/officeDocument/2006/relationships/hyperlink" Target="https://www.herts.ac.uk/link/volume-2,-issue-1/assess-compassion-in-higher-education-how-and-why-would-we-do-that" TargetMode="External"/><Relationship Id="rId4" Type="http://schemas.openxmlformats.org/officeDocument/2006/relationships/hyperlink" Target="https://staffprofiles.bournemouth.ac.uk/display/dbiggi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30">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54513" y="841375"/>
            <a:ext cx="3505200" cy="3114698"/>
          </a:xfrm>
        </p:spPr>
        <p:txBody>
          <a:bodyPr>
            <a:normAutofit fontScale="90000"/>
          </a:bodyPr>
          <a:lstStyle/>
          <a:p>
            <a:r>
              <a:rPr lang="en-US" sz="4300" b="1">
                <a:solidFill>
                  <a:schemeClr val="bg1"/>
                </a:solidFill>
                <a:ea typeface="+mj-lt"/>
                <a:cs typeface="+mj-lt"/>
              </a:rPr>
              <a:t>Student wellbeing and technostress: critical learning design factors.</a:t>
            </a:r>
            <a:endParaRPr lang="en-US" sz="4300">
              <a:solidFill>
                <a:schemeClr val="bg1"/>
              </a:solidFill>
              <a:ea typeface="+mj-lt"/>
              <a:cs typeface="+mj-lt"/>
            </a:endParaRPr>
          </a:p>
        </p:txBody>
      </p:sp>
      <p:sp>
        <p:nvSpPr>
          <p:cNvPr id="3" name="Subtitle 2"/>
          <p:cNvSpPr>
            <a:spLocks noGrp="1"/>
          </p:cNvSpPr>
          <p:nvPr>
            <p:ph type="subTitle" idx="1"/>
          </p:nvPr>
        </p:nvSpPr>
        <p:spPr>
          <a:xfrm>
            <a:off x="4354513" y="4337072"/>
            <a:ext cx="3506264" cy="1671616"/>
          </a:xfrm>
        </p:spPr>
        <p:txBody>
          <a:bodyPr vert="horz" lIns="91440" tIns="45720" rIns="91440" bIns="45720" rtlCol="0">
            <a:normAutofit/>
          </a:bodyPr>
          <a:lstStyle/>
          <a:p>
            <a:r>
              <a:rPr lang="en-US">
                <a:solidFill>
                  <a:schemeClr val="bg1"/>
                </a:solidFill>
                <a:cs typeface="Calibri"/>
              </a:rPr>
              <a:t>Dr David Biggins and Professor Debbie Holley</a:t>
            </a:r>
          </a:p>
          <a:p>
            <a:r>
              <a:rPr lang="en-US">
                <a:solidFill>
                  <a:schemeClr val="bg1"/>
                </a:solidFill>
                <a:cs typeface="Calibri"/>
              </a:rPr>
              <a:t>Bournemouth University</a:t>
            </a:r>
          </a:p>
        </p:txBody>
      </p:sp>
      <p:grpSp>
        <p:nvGrpSpPr>
          <p:cNvPr id="54" name="Group 32">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34" name="Freeform: Shape 33">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34">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Picture 6">
            <a:extLst>
              <a:ext uri="{FF2B5EF4-FFF2-40B4-BE49-F238E27FC236}">
                <a16:creationId xmlns:a16="http://schemas.microsoft.com/office/drawing/2014/main" id="{4EA52EDD-C286-1447-94BC-07DFC3EC00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56" name="Group 36">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38" name="Freeform: Shape 37">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38">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40">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42" name="Freeform: Shape 41">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4" descr="A picture containing person, person, cellphone&#10;&#10;Description automatically generated">
            <a:extLst>
              <a:ext uri="{FF2B5EF4-FFF2-40B4-BE49-F238E27FC236}">
                <a16:creationId xmlns:a16="http://schemas.microsoft.com/office/drawing/2014/main" id="{6C611E1C-C4DD-44D8-BDE2-5462339BB6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61" name="Group 44">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46" name="Freeform: Shape 45">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0EDBE2-3048-9B4D-B623-53DB7B1D0B44}"/>
              </a:ext>
            </a:extLst>
          </p:cNvPr>
          <p:cNvSpPr>
            <a:spLocks noGrp="1"/>
          </p:cNvSpPr>
          <p:nvPr>
            <p:ph type="title"/>
          </p:nvPr>
        </p:nvSpPr>
        <p:spPr>
          <a:xfrm>
            <a:off x="934872" y="982272"/>
            <a:ext cx="3388419" cy="4560970"/>
          </a:xfrm>
        </p:spPr>
        <p:txBody>
          <a:bodyPr>
            <a:normAutofit/>
          </a:bodyPr>
          <a:lstStyle/>
          <a:p>
            <a:r>
              <a:rPr lang="en-GB" sz="4000">
                <a:solidFill>
                  <a:srgbClr val="FFFFFF"/>
                </a:solidFill>
              </a:rPr>
              <a:t>But it is not all down to staff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A7E54DA9-E6A3-3C45-94C7-BFE1A48FC32C}"/>
              </a:ext>
            </a:extLst>
          </p:cNvPr>
          <p:cNvSpPr>
            <a:spLocks noGrp="1"/>
          </p:cNvSpPr>
          <p:nvPr>
            <p:ph idx="1"/>
          </p:nvPr>
        </p:nvSpPr>
        <p:spPr>
          <a:xfrm>
            <a:off x="5221862" y="1719618"/>
            <a:ext cx="5948831" cy="4334629"/>
          </a:xfrm>
        </p:spPr>
        <p:txBody>
          <a:bodyPr anchor="ctr">
            <a:normAutofit/>
          </a:bodyPr>
          <a:lstStyle/>
          <a:p>
            <a:pPr marL="0" indent="0">
              <a:buNone/>
            </a:pPr>
            <a:r>
              <a:rPr lang="en-GB" sz="2400" i="1">
                <a:solidFill>
                  <a:srgbClr val="FEFFFF"/>
                </a:solidFill>
              </a:rPr>
              <a:t>“If I am completely honest, there's not much more the staff can do. The weekly materials, drop in sessions, overviews, lecture materials is enough. The rest needs to be up to the student.”</a:t>
            </a:r>
          </a:p>
        </p:txBody>
      </p:sp>
    </p:spTree>
    <p:extLst>
      <p:ext uri="{BB962C8B-B14F-4D97-AF65-F5344CB8AC3E}">
        <p14:creationId xmlns:p14="http://schemas.microsoft.com/office/powerpoint/2010/main" val="251219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D8D59-1FAF-BFF1-C2E2-C1516E807551}"/>
              </a:ext>
            </a:extLst>
          </p:cNvPr>
          <p:cNvSpPr>
            <a:spLocks noGrp="1"/>
          </p:cNvSpPr>
          <p:nvPr>
            <p:ph type="title"/>
          </p:nvPr>
        </p:nvSpPr>
        <p:spPr>
          <a:xfrm>
            <a:off x="838200" y="585216"/>
            <a:ext cx="10515600" cy="1325563"/>
          </a:xfrm>
        </p:spPr>
        <p:txBody>
          <a:bodyPr>
            <a:normAutofit/>
          </a:bodyPr>
          <a:lstStyle/>
          <a:p>
            <a:r>
              <a:rPr lang="en-US">
                <a:solidFill>
                  <a:schemeClr val="bg1"/>
                </a:solidFill>
                <a:cs typeface="Calibri Light"/>
              </a:rPr>
              <a:t>Student digital health and wellbeing</a:t>
            </a:r>
            <a:endParaRPr lang="en-US">
              <a:solidFill>
                <a:schemeClr val="bg1"/>
              </a:solidFill>
            </a:endParaRPr>
          </a:p>
        </p:txBody>
      </p:sp>
      <p:pic>
        <p:nvPicPr>
          <p:cNvPr id="4" name="Picture 4" descr="Summer meadow in the backlight">
            <a:extLst>
              <a:ext uri="{FF2B5EF4-FFF2-40B4-BE49-F238E27FC236}">
                <a16:creationId xmlns:a16="http://schemas.microsoft.com/office/drawing/2014/main" id="{A9E7FB2D-9B55-7053-EC2A-B896E1CE96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1248" y="2516777"/>
            <a:ext cx="6236208" cy="3660185"/>
          </a:xfrm>
          <a:prstGeom prst="rect">
            <a:avLst/>
          </a:prstGeom>
        </p:spPr>
      </p:pic>
      <p:sp>
        <p:nvSpPr>
          <p:cNvPr id="8" name="Content Placeholder 7">
            <a:extLst>
              <a:ext uri="{FF2B5EF4-FFF2-40B4-BE49-F238E27FC236}">
                <a16:creationId xmlns:a16="http://schemas.microsoft.com/office/drawing/2014/main" id="{A69FB089-3004-66C1-D79B-964D2D9A019F}"/>
              </a:ext>
            </a:extLst>
          </p:cNvPr>
          <p:cNvSpPr>
            <a:spLocks noGrp="1"/>
          </p:cNvSpPr>
          <p:nvPr>
            <p:ph idx="1"/>
          </p:nvPr>
        </p:nvSpPr>
        <p:spPr>
          <a:xfrm>
            <a:off x="7546848" y="2516777"/>
            <a:ext cx="3803904" cy="3660185"/>
          </a:xfrm>
        </p:spPr>
        <p:txBody>
          <a:bodyPr anchor="ctr">
            <a:normAutofit/>
          </a:bodyPr>
          <a:lstStyle/>
          <a:p>
            <a:pPr marL="0" indent="0">
              <a:buNone/>
            </a:pPr>
            <a:r>
              <a:rPr lang="en-US" sz="2200" dirty="0">
                <a:cs typeface="Calibri"/>
              </a:rPr>
              <a:t>Our students reported that they felt unsupported: </a:t>
            </a:r>
            <a:endParaRPr lang="en-US" dirty="0"/>
          </a:p>
          <a:p>
            <a:pPr marL="0" indent="0">
              <a:buNone/>
            </a:pPr>
            <a:r>
              <a:rPr lang="en-US" sz="2200" dirty="0">
                <a:cs typeface="Calibri"/>
              </a:rPr>
              <a:t>a. with their wellbeing (go online 'over there to be fixed' </a:t>
            </a:r>
          </a:p>
          <a:p>
            <a:pPr marL="0" indent="0">
              <a:buNone/>
            </a:pPr>
            <a:r>
              <a:rPr lang="en-US" sz="2200" dirty="0">
                <a:cs typeface="Calibri"/>
              </a:rPr>
              <a:t>b. their digital skills gap (go online to LinkedIn Learning </a:t>
            </a:r>
            <a:r>
              <a:rPr lang="en-US" sz="2200" dirty="0" err="1">
                <a:cs typeface="Calibri"/>
              </a:rPr>
              <a:t>etc</a:t>
            </a:r>
            <a:r>
              <a:rPr lang="en-US" sz="2200" dirty="0">
                <a:cs typeface="Calibri"/>
              </a:rPr>
              <a:t> and find out (FOFO!)</a:t>
            </a:r>
          </a:p>
          <a:p>
            <a:pPr marL="0" indent="0">
              <a:buNone/>
            </a:pPr>
            <a:r>
              <a:rPr lang="en-US" sz="2200" dirty="0">
                <a:cs typeface="Calibri"/>
              </a:rPr>
              <a:t>c. With their confidence (going back on campus)</a:t>
            </a:r>
          </a:p>
        </p:txBody>
      </p:sp>
    </p:spTree>
    <p:extLst>
      <p:ext uri="{BB962C8B-B14F-4D97-AF65-F5344CB8AC3E}">
        <p14:creationId xmlns:p14="http://schemas.microsoft.com/office/powerpoint/2010/main" val="150190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F658D4-068B-164F-AF63-5154B0BA4FFE}"/>
              </a:ext>
            </a:extLst>
          </p:cNvPr>
          <p:cNvSpPr>
            <a:spLocks noGrp="1"/>
          </p:cNvSpPr>
          <p:nvPr>
            <p:ph type="title"/>
          </p:nvPr>
        </p:nvSpPr>
        <p:spPr>
          <a:xfrm>
            <a:off x="838200" y="365125"/>
            <a:ext cx="10515600" cy="1325563"/>
          </a:xfrm>
        </p:spPr>
        <p:txBody>
          <a:bodyPr>
            <a:normAutofit/>
          </a:bodyPr>
          <a:lstStyle/>
          <a:p>
            <a:r>
              <a:rPr lang="en-GB" sz="4600">
                <a:solidFill>
                  <a:srgbClr val="FFFFFF"/>
                </a:solidFill>
              </a:rPr>
              <a:t>Studying in a pandemic …</a:t>
            </a:r>
          </a:p>
        </p:txBody>
      </p:sp>
      <p:sp>
        <p:nvSpPr>
          <p:cNvPr id="3" name="Content Placeholder 2">
            <a:extLst>
              <a:ext uri="{FF2B5EF4-FFF2-40B4-BE49-F238E27FC236}">
                <a16:creationId xmlns:a16="http://schemas.microsoft.com/office/drawing/2014/main" id="{FE00FEA2-4A96-7442-AF9B-297E1B7FDE72}"/>
              </a:ext>
            </a:extLst>
          </p:cNvPr>
          <p:cNvSpPr>
            <a:spLocks noGrp="1"/>
          </p:cNvSpPr>
          <p:nvPr>
            <p:ph idx="1"/>
          </p:nvPr>
        </p:nvSpPr>
        <p:spPr>
          <a:xfrm>
            <a:off x="838200" y="2438399"/>
            <a:ext cx="10515600" cy="4054475"/>
          </a:xfrm>
        </p:spPr>
        <p:txBody>
          <a:bodyPr>
            <a:normAutofit fontScale="92500"/>
          </a:bodyPr>
          <a:lstStyle/>
          <a:p>
            <a:r>
              <a:rPr lang="en-GB" sz="2400" dirty="0"/>
              <a:t>‘Made me nervous to come onto campus’</a:t>
            </a:r>
          </a:p>
          <a:p>
            <a:r>
              <a:rPr lang="en-GB" sz="2400" dirty="0"/>
              <a:t>‘To be honest the </a:t>
            </a:r>
            <a:r>
              <a:rPr lang="en-GB" sz="2400" dirty="0" err="1"/>
              <a:t>uni’s</a:t>
            </a:r>
            <a:r>
              <a:rPr lang="en-GB" sz="2400" dirty="0"/>
              <a:t> response to </a:t>
            </a:r>
            <a:r>
              <a:rPr lang="en-GB" sz="2400" dirty="0" err="1"/>
              <a:t>covid</a:t>
            </a:r>
            <a:r>
              <a:rPr lang="en-GB" sz="2400" dirty="0"/>
              <a:t> was appalling. For me it was first year on my own and felt like I was completely alone in that first year especially after Christmas’</a:t>
            </a:r>
          </a:p>
          <a:p>
            <a:r>
              <a:rPr lang="en-GB" sz="2400" dirty="0"/>
              <a:t>‘I don’t think there’s been a single positive of the pandemic’</a:t>
            </a:r>
          </a:p>
          <a:p>
            <a:r>
              <a:rPr lang="en-GB" sz="2400" dirty="0"/>
              <a:t>‘Personally I think it’s almost a waste of time having everything online.’</a:t>
            </a:r>
          </a:p>
          <a:p>
            <a:r>
              <a:rPr lang="en-GB" sz="2400" dirty="0">
                <a:solidFill>
                  <a:schemeClr val="bg2">
                    <a:lumMod val="50000"/>
                  </a:schemeClr>
                </a:solidFill>
              </a:rPr>
              <a:t>‘I was positively impacted by being able to wake up at 8:59 for a 9am lecture. I was negatively impacted by not meeting many new people’</a:t>
            </a:r>
          </a:p>
          <a:p>
            <a:r>
              <a:rPr lang="en-GB" sz="2400" dirty="0">
                <a:solidFill>
                  <a:schemeClr val="bg2">
                    <a:lumMod val="50000"/>
                  </a:schemeClr>
                </a:solidFill>
              </a:rPr>
              <a:t>‘Overall </a:t>
            </a:r>
            <a:r>
              <a:rPr lang="en-GB" sz="2400" dirty="0" err="1">
                <a:solidFill>
                  <a:schemeClr val="bg2">
                    <a:lumMod val="50000"/>
                  </a:schemeClr>
                </a:solidFill>
              </a:rPr>
              <a:t>uni</a:t>
            </a:r>
            <a:r>
              <a:rPr lang="en-GB" sz="2400" dirty="0">
                <a:solidFill>
                  <a:schemeClr val="bg2">
                    <a:lumMod val="50000"/>
                  </a:schemeClr>
                </a:solidFill>
              </a:rPr>
              <a:t> was easier to get a good grade during the pandemic’</a:t>
            </a:r>
          </a:p>
          <a:p>
            <a:r>
              <a:rPr lang="en-GB" sz="2400" dirty="0">
                <a:solidFill>
                  <a:schemeClr val="bg2">
                    <a:lumMod val="50000"/>
                  </a:schemeClr>
                </a:solidFill>
              </a:rPr>
              <a:t>‘It has enabled me to become a more resilient and adaptable person to change. It also made a better independent learner, which will equip me post graduation’</a:t>
            </a:r>
          </a:p>
          <a:p>
            <a:endParaRPr lang="en-GB" sz="2400" dirty="0"/>
          </a:p>
          <a:p>
            <a:endParaRPr lang="en-GB" sz="2400" dirty="0"/>
          </a:p>
          <a:p>
            <a:endParaRPr lang="en-GB" sz="2400" dirty="0"/>
          </a:p>
        </p:txBody>
      </p:sp>
    </p:spTree>
    <p:extLst>
      <p:ext uri="{BB962C8B-B14F-4D97-AF65-F5344CB8AC3E}">
        <p14:creationId xmlns:p14="http://schemas.microsoft.com/office/powerpoint/2010/main" val="43468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157F46D1-50D5-2C19-B8C7-45BCC8EA5BD3}"/>
              </a:ext>
            </a:extLst>
          </p:cNvPr>
          <p:cNvSpPr>
            <a:spLocks noGrp="1"/>
          </p:cNvSpPr>
          <p:nvPr>
            <p:ph type="title"/>
          </p:nvPr>
        </p:nvSpPr>
        <p:spPr>
          <a:xfrm>
            <a:off x="498812" y="982999"/>
            <a:ext cx="3423708" cy="2156621"/>
          </a:xfrm>
        </p:spPr>
        <p:txBody>
          <a:bodyPr anchor="t">
            <a:normAutofit/>
          </a:bodyPr>
          <a:lstStyle/>
          <a:p>
            <a:r>
              <a:rPr lang="en-US" sz="3600" dirty="0">
                <a:solidFill>
                  <a:srgbClr val="FFFFFF"/>
                </a:solidFill>
                <a:ea typeface="+mj-lt"/>
                <a:cs typeface="+mj-lt"/>
              </a:rPr>
              <a:t>Dealing with technostress </a:t>
            </a:r>
            <a:br>
              <a:rPr lang="en-US" sz="3600" dirty="0">
                <a:solidFill>
                  <a:srgbClr val="FFFFFF"/>
                </a:solidFill>
                <a:ea typeface="+mj-lt"/>
                <a:cs typeface="+mj-lt"/>
              </a:rPr>
            </a:br>
            <a:r>
              <a:rPr lang="en-US" sz="3600" dirty="0">
                <a:solidFill>
                  <a:srgbClr val="FFFFFF"/>
                </a:solidFill>
                <a:ea typeface="+mj-lt"/>
                <a:cs typeface="+mj-lt"/>
              </a:rPr>
              <a:t>– wide variation</a:t>
            </a:r>
            <a:endParaRPr lang="en-US" sz="3600" dirty="0">
              <a:solidFill>
                <a:srgbClr val="FFFFFF"/>
              </a:solidFill>
              <a:cs typeface="Calibri Light" panose="020F0302020204030204"/>
            </a:endParaRPr>
          </a:p>
        </p:txBody>
      </p:sp>
      <p:sp>
        <p:nvSpPr>
          <p:cNvPr id="2" name="Content Placeholder 1">
            <a:extLst>
              <a:ext uri="{FF2B5EF4-FFF2-40B4-BE49-F238E27FC236}">
                <a16:creationId xmlns:a16="http://schemas.microsoft.com/office/drawing/2014/main" id="{AE5E2FE2-877F-B74E-9898-953A4399176C}"/>
              </a:ext>
            </a:extLst>
          </p:cNvPr>
          <p:cNvSpPr>
            <a:spLocks noGrp="1"/>
          </p:cNvSpPr>
          <p:nvPr>
            <p:ph sz="half" idx="1"/>
          </p:nvPr>
        </p:nvSpPr>
        <p:spPr>
          <a:xfrm>
            <a:off x="5198993" y="1412488"/>
            <a:ext cx="3252610" cy="5445511"/>
          </a:xfrm>
        </p:spPr>
        <p:txBody>
          <a:bodyPr>
            <a:normAutofit/>
          </a:bodyPr>
          <a:lstStyle/>
          <a:p>
            <a:pPr marL="0" indent="0">
              <a:buNone/>
            </a:pPr>
            <a:r>
              <a:rPr lang="en-GB" sz="2000" dirty="0">
                <a:solidFill>
                  <a:srgbClr val="FF0000"/>
                </a:solidFill>
              </a:rPr>
              <a:t>Pro</a:t>
            </a:r>
          </a:p>
          <a:p>
            <a:r>
              <a:rPr lang="en-GB" sz="2000" dirty="0"/>
              <a:t>‘I procrastinate more than ever now my work is almost completely online - doing work is complex and difficult and its so much easier to do more enjoyable things in this time’</a:t>
            </a:r>
          </a:p>
          <a:p>
            <a:r>
              <a:rPr lang="en-GB" sz="2000" dirty="0"/>
              <a:t>‘It is very difficult to do it when your work is part of your personal space. I have my phone on me almost all the time for work and </a:t>
            </a:r>
            <a:r>
              <a:rPr lang="en-GB" sz="2000" dirty="0" err="1"/>
              <a:t>uni</a:t>
            </a:r>
            <a:r>
              <a:rPr lang="en-GB" sz="2000" dirty="0"/>
              <a:t> work which means I cannot compartmentalise my life very well.’</a:t>
            </a:r>
          </a:p>
        </p:txBody>
      </p:sp>
      <p:sp>
        <p:nvSpPr>
          <p:cNvPr id="3" name="Content Placeholder 2">
            <a:extLst>
              <a:ext uri="{FF2B5EF4-FFF2-40B4-BE49-F238E27FC236}">
                <a16:creationId xmlns:a16="http://schemas.microsoft.com/office/drawing/2014/main" id="{940954A9-9587-EA40-AA8A-0214FA1F6932}"/>
              </a:ext>
            </a:extLst>
          </p:cNvPr>
          <p:cNvSpPr>
            <a:spLocks noGrp="1"/>
          </p:cNvSpPr>
          <p:nvPr>
            <p:ph sz="half" idx="2"/>
          </p:nvPr>
        </p:nvSpPr>
        <p:spPr>
          <a:xfrm>
            <a:off x="8939390" y="1425667"/>
            <a:ext cx="3252609" cy="5432332"/>
          </a:xfrm>
        </p:spPr>
        <p:txBody>
          <a:bodyPr>
            <a:normAutofit/>
          </a:bodyPr>
          <a:lstStyle/>
          <a:p>
            <a:pPr marL="0" indent="0">
              <a:buNone/>
            </a:pPr>
            <a:r>
              <a:rPr lang="en-GB" sz="2000" dirty="0">
                <a:solidFill>
                  <a:srgbClr val="00B050"/>
                </a:solidFill>
              </a:rPr>
              <a:t>Con</a:t>
            </a:r>
          </a:p>
          <a:p>
            <a:r>
              <a:rPr lang="en-GB" sz="2000" dirty="0"/>
              <a:t>‘I don’t suffer from this problem’</a:t>
            </a:r>
          </a:p>
          <a:p>
            <a:r>
              <a:rPr lang="en-GB" sz="2000" dirty="0"/>
              <a:t>‘Take a break from the screen. I always resort to cleaning’</a:t>
            </a:r>
          </a:p>
          <a:p>
            <a:r>
              <a:rPr lang="en-GB" sz="2000" dirty="0"/>
              <a:t>‘I ensure that I have a good amount of sleep, eat good food and have regular breaks.’</a:t>
            </a:r>
          </a:p>
          <a:p>
            <a:r>
              <a:rPr lang="en-GB" sz="2000" dirty="0"/>
              <a:t>‘I try to make sure there is at least 4 hours a day where I’m not looking at any screens, not even my phone. This allows me to switch of from technology.’</a:t>
            </a:r>
          </a:p>
        </p:txBody>
      </p:sp>
    </p:spTree>
    <p:extLst>
      <p:ext uri="{BB962C8B-B14F-4D97-AF65-F5344CB8AC3E}">
        <p14:creationId xmlns:p14="http://schemas.microsoft.com/office/powerpoint/2010/main" val="166610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tressed woman facing computer">
            <a:extLst>
              <a:ext uri="{FF2B5EF4-FFF2-40B4-BE49-F238E27FC236}">
                <a16:creationId xmlns:a16="http://schemas.microsoft.com/office/drawing/2014/main" id="{6F4C7936-DCDD-BFBD-E376-A8BE24A4ED0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C1B68-401A-2E57-7D4E-92C0B1C9E6F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Levels of stress appeared to be built into our design!</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973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72F48B-B353-3DE1-21C3-A2818ED48292}"/>
              </a:ext>
            </a:extLst>
          </p:cNvPr>
          <p:cNvSpPr>
            <a:spLocks noGrp="1"/>
          </p:cNvSpPr>
          <p:nvPr>
            <p:ph type="title"/>
          </p:nvPr>
        </p:nvSpPr>
        <p:spPr>
          <a:xfrm>
            <a:off x="1289305" y="3831398"/>
            <a:ext cx="9471956" cy="1137111"/>
          </a:xfrm>
        </p:spPr>
        <p:txBody>
          <a:bodyPr>
            <a:normAutofit/>
          </a:bodyPr>
          <a:lstStyle/>
          <a:p>
            <a:r>
              <a:rPr lang="en-US" sz="5400" dirty="0">
                <a:cs typeface="Calibri Light"/>
              </a:rPr>
              <a:t>What are the solutions?</a:t>
            </a:r>
            <a:endParaRPr lang="en-US" sz="5400" dirty="0"/>
          </a:p>
        </p:txBody>
      </p:sp>
      <p:pic>
        <p:nvPicPr>
          <p:cNvPr id="4" name="Picture 4" descr="A picture containing text, clipart&#10;&#10;Description automatically generated">
            <a:extLst>
              <a:ext uri="{FF2B5EF4-FFF2-40B4-BE49-F238E27FC236}">
                <a16:creationId xmlns:a16="http://schemas.microsoft.com/office/drawing/2014/main" id="{2269333D-4227-675B-8ADE-554B2843C1C0}"/>
              </a:ext>
            </a:extLst>
          </p:cNvPr>
          <p:cNvPicPr>
            <a:picLocks noChangeAspect="1"/>
          </p:cNvPicPr>
          <p:nvPr/>
        </p:nvPicPr>
        <p:blipFill>
          <a:blip r:embed="rId2"/>
          <a:stretch>
            <a:fillRect/>
          </a:stretch>
        </p:blipFill>
        <p:spPr>
          <a:xfrm>
            <a:off x="1289304" y="1722580"/>
            <a:ext cx="7745969" cy="968246"/>
          </a:xfrm>
          <a:prstGeom prst="rect">
            <a:avLst/>
          </a:prstGeom>
        </p:spPr>
      </p:pic>
      <p:sp>
        <p:nvSpPr>
          <p:cNvPr id="8" name="Content Placeholder 7">
            <a:extLst>
              <a:ext uri="{FF2B5EF4-FFF2-40B4-BE49-F238E27FC236}">
                <a16:creationId xmlns:a16="http://schemas.microsoft.com/office/drawing/2014/main" id="{FC20A444-C5D4-A475-CAB3-F699AAEC3BCC}"/>
              </a:ext>
            </a:extLst>
          </p:cNvPr>
          <p:cNvSpPr>
            <a:spLocks noGrp="1"/>
          </p:cNvSpPr>
          <p:nvPr>
            <p:ph idx="1"/>
          </p:nvPr>
        </p:nvSpPr>
        <p:spPr>
          <a:xfrm>
            <a:off x="1289304" y="5028587"/>
            <a:ext cx="7745969" cy="1408222"/>
          </a:xfrm>
        </p:spPr>
        <p:txBody>
          <a:bodyPr anchor="t">
            <a:normAutofit/>
          </a:bodyPr>
          <a:lstStyle/>
          <a:p>
            <a:r>
              <a:rPr lang="en-US" sz="2000" dirty="0">
                <a:cs typeface="Calibri"/>
              </a:rPr>
              <a:t>You are about to see a set of statements. Please rank them in terms of importance </a:t>
            </a:r>
          </a:p>
        </p:txBody>
      </p:sp>
      <p:pic>
        <p:nvPicPr>
          <p:cNvPr id="3" name="Picture 2">
            <a:extLst>
              <a:ext uri="{FF2B5EF4-FFF2-40B4-BE49-F238E27FC236}">
                <a16:creationId xmlns:a16="http://schemas.microsoft.com/office/drawing/2014/main" id="{E453469A-0C79-7948-948C-042F275EA922}"/>
              </a:ext>
            </a:extLst>
          </p:cNvPr>
          <p:cNvPicPr>
            <a:picLocks noChangeAspect="1"/>
          </p:cNvPicPr>
          <p:nvPr/>
        </p:nvPicPr>
        <p:blipFill>
          <a:blip r:embed="rId3"/>
          <a:stretch>
            <a:fillRect/>
          </a:stretch>
        </p:blipFill>
        <p:spPr>
          <a:xfrm>
            <a:off x="3494617" y="2869015"/>
            <a:ext cx="5653345" cy="357562"/>
          </a:xfrm>
          <a:prstGeom prst="rect">
            <a:avLst/>
          </a:prstGeom>
        </p:spPr>
      </p:pic>
    </p:spTree>
    <p:extLst>
      <p:ext uri="{BB962C8B-B14F-4D97-AF65-F5344CB8AC3E}">
        <p14:creationId xmlns:p14="http://schemas.microsoft.com/office/powerpoint/2010/main" val="3683944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Hand on mouse">
            <a:extLst>
              <a:ext uri="{FF2B5EF4-FFF2-40B4-BE49-F238E27FC236}">
                <a16:creationId xmlns:a16="http://schemas.microsoft.com/office/drawing/2014/main" id="{FABBFB63-E85D-8713-BB56-C8ABDDA1690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38200" y="2260600"/>
            <a:ext cx="4941888" cy="3271838"/>
          </a:xfrm>
        </p:spPr>
      </p:pic>
      <p:pic>
        <p:nvPicPr>
          <p:cNvPr id="5" name="Picture 5" descr="Round stepping stones placed in water">
            <a:extLst>
              <a:ext uri="{FF2B5EF4-FFF2-40B4-BE49-F238E27FC236}">
                <a16:creationId xmlns:a16="http://schemas.microsoft.com/office/drawing/2014/main" id="{1F34C285-1EFF-BCB3-C83A-C601D206C3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1525" y="2260600"/>
            <a:ext cx="5502275" cy="3271838"/>
          </a:xfrm>
          <a:prstGeom prst="rect">
            <a:avLst/>
          </a:prstGeom>
        </p:spPr>
      </p:pic>
      <p:sp>
        <p:nvSpPr>
          <p:cNvPr id="2" name="Title 1">
            <a:extLst>
              <a:ext uri="{FF2B5EF4-FFF2-40B4-BE49-F238E27FC236}">
                <a16:creationId xmlns:a16="http://schemas.microsoft.com/office/drawing/2014/main" id="{D4F633D1-23DE-F309-7330-7ADE82D2E9AD}"/>
              </a:ext>
            </a:extLst>
          </p:cNvPr>
          <p:cNvSpPr>
            <a:spLocks noGrp="1"/>
          </p:cNvSpPr>
          <p:nvPr>
            <p:ph type="title"/>
          </p:nvPr>
        </p:nvSpPr>
        <p:spPr>
          <a:xfrm>
            <a:off x="838200" y="672747"/>
            <a:ext cx="10515600" cy="715556"/>
          </a:xfrm>
        </p:spPr>
        <p:txBody>
          <a:bodyPr>
            <a:normAutofit/>
          </a:bodyPr>
          <a:lstStyle/>
          <a:p>
            <a:pPr algn="ctr"/>
            <a:r>
              <a:rPr lang="en-US" sz="3200" dirty="0">
                <a:solidFill>
                  <a:schemeClr val="bg1"/>
                </a:solidFill>
                <a:cs typeface="Calibri Light"/>
              </a:rPr>
              <a:t>Concluding thoughts: What should our response be? </a:t>
            </a:r>
            <a:endParaRPr lang="en-US" sz="3200" i="1" dirty="0">
              <a:solidFill>
                <a:schemeClr val="bg1"/>
              </a:solidFill>
              <a:cs typeface="Calibri Light"/>
            </a:endParaRPr>
          </a:p>
        </p:txBody>
      </p:sp>
      <p:sp>
        <p:nvSpPr>
          <p:cNvPr id="6" name="TextBox 5">
            <a:extLst>
              <a:ext uri="{FF2B5EF4-FFF2-40B4-BE49-F238E27FC236}">
                <a16:creationId xmlns:a16="http://schemas.microsoft.com/office/drawing/2014/main" id="{9A832594-E7C3-30EB-EDB8-46578111F03B}"/>
              </a:ext>
            </a:extLst>
          </p:cNvPr>
          <p:cNvSpPr txBox="1"/>
          <p:nvPr/>
        </p:nvSpPr>
        <p:spPr>
          <a:xfrm>
            <a:off x="4069556" y="5843587"/>
            <a:ext cx="54578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Not more 'learn yourself tech' but stepping stones to emancipatory, partnership practice </a:t>
            </a:r>
          </a:p>
        </p:txBody>
      </p:sp>
    </p:spTree>
    <p:extLst>
      <p:ext uri="{BB962C8B-B14F-4D97-AF65-F5344CB8AC3E}">
        <p14:creationId xmlns:p14="http://schemas.microsoft.com/office/powerpoint/2010/main" val="327035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A18A1-4122-4452-49D2-46408B51EFD7}"/>
              </a:ext>
            </a:extLst>
          </p:cNvPr>
          <p:cNvSpPr>
            <a:spLocks noGrp="1"/>
          </p:cNvSpPr>
          <p:nvPr>
            <p:ph type="title"/>
          </p:nvPr>
        </p:nvSpPr>
        <p:spPr>
          <a:xfrm>
            <a:off x="572493" y="238539"/>
            <a:ext cx="11018520" cy="1434415"/>
          </a:xfrm>
        </p:spPr>
        <p:txBody>
          <a:bodyPr anchor="b">
            <a:normAutofit/>
          </a:bodyPr>
          <a:lstStyle/>
          <a:p>
            <a:r>
              <a:rPr lang="en-US" sz="5400">
                <a:cs typeface="Calibri Light"/>
              </a:rPr>
              <a:t>References and further reading</a:t>
            </a:r>
            <a:endParaRPr lang="en-US" sz="540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42AAD2-60FD-AF0A-780F-A9307F2AF96D}"/>
              </a:ext>
            </a:extLst>
          </p:cNvPr>
          <p:cNvSpPr>
            <a:spLocks noGrp="1"/>
          </p:cNvSpPr>
          <p:nvPr>
            <p:ph idx="1"/>
          </p:nvPr>
        </p:nvSpPr>
        <p:spPr>
          <a:xfrm>
            <a:off x="572493" y="2071316"/>
            <a:ext cx="6713552" cy="4119172"/>
          </a:xfrm>
        </p:spPr>
        <p:txBody>
          <a:bodyPr vert="horz" lIns="91440" tIns="45720" rIns="91440" bIns="45720" rtlCol="0" anchor="t">
            <a:normAutofit fontScale="92500" lnSpcReduction="10000"/>
          </a:bodyPr>
          <a:lstStyle/>
          <a:p>
            <a:pPr>
              <a:buNone/>
            </a:pPr>
            <a:r>
              <a:rPr lang="en-GB" sz="1000" dirty="0">
                <a:ea typeface="+mn-lt"/>
                <a:cs typeface="+mn-lt"/>
              </a:rPr>
              <a:t>Take 5 blog post shout out!</a:t>
            </a:r>
            <a:endParaRPr lang="en-US" sz="1000" dirty="0">
              <a:ea typeface="+mn-lt"/>
              <a:cs typeface="+mn-lt"/>
            </a:endParaRPr>
          </a:p>
          <a:p>
            <a:pPr>
              <a:buNone/>
            </a:pPr>
            <a:r>
              <a:rPr lang="en-GB" sz="1000" dirty="0">
                <a:ea typeface="+mn-lt"/>
                <a:cs typeface="+mn-lt"/>
              </a:rPr>
              <a:t>Holley, D and Biggins, D. (25.11.2021) </a:t>
            </a:r>
            <a:r>
              <a:rPr lang="en-GB" sz="1000" dirty="0">
                <a:ea typeface="+mn-lt"/>
                <a:cs typeface="+mn-lt"/>
                <a:hlinkClick r:id="rId2"/>
              </a:rPr>
              <a:t>#Take5 #65 Wellbeing: The chasm between students’ expectations and institutional provision</a:t>
            </a:r>
            <a:endParaRPr lang="en-US" sz="1000" dirty="0">
              <a:ea typeface="+mn-lt"/>
              <a:cs typeface="+mn-lt"/>
            </a:endParaRPr>
          </a:p>
          <a:p>
            <a:pPr>
              <a:buNone/>
            </a:pPr>
            <a:r>
              <a:rPr lang="en-GB" sz="1000" u="sng" dirty="0">
                <a:ea typeface="+mn-lt"/>
                <a:cs typeface="+mn-lt"/>
                <a:hlinkClick r:id="rId2"/>
              </a:rPr>
              <a:t>https://lmutake5.wordpress.com/2021/11/25/take5-65-wellbeing-the-chasm-between-students-expectations-and-institutional-provision/</a:t>
            </a:r>
            <a:endParaRPr lang="en-US" sz="1000" dirty="0">
              <a:ea typeface="+mn-lt"/>
              <a:cs typeface="+mn-lt"/>
            </a:endParaRPr>
          </a:p>
          <a:p>
            <a:pPr marL="0" indent="0">
              <a:buNone/>
            </a:pPr>
            <a:endParaRPr lang="en-US" sz="1000" b="1" dirty="0">
              <a:cs typeface="Calibri"/>
            </a:endParaRPr>
          </a:p>
          <a:p>
            <a:pPr marL="0" indent="0">
              <a:buNone/>
            </a:pPr>
            <a:r>
              <a:rPr lang="en-US" sz="1000" b="1" dirty="0">
                <a:ea typeface="+mn-lt"/>
                <a:cs typeface="+mn-lt"/>
              </a:rPr>
              <a:t>References:</a:t>
            </a:r>
            <a:endParaRPr lang="en-US" sz="1000" dirty="0">
              <a:cs typeface="Calibri" panose="020F0502020204030204"/>
            </a:endParaRPr>
          </a:p>
          <a:p>
            <a:r>
              <a:rPr lang="en-US" sz="1000" dirty="0">
                <a:ea typeface="+mn-lt"/>
                <a:cs typeface="+mn-lt"/>
              </a:rPr>
              <a:t>Dorling, D., 2020. Slowdown: the end of the great acceleration—and why it’s good for the planet, the economy, and our lives. Yale University Press.</a:t>
            </a:r>
            <a:endParaRPr lang="en-US" sz="1000" dirty="0"/>
          </a:p>
          <a:p>
            <a:r>
              <a:rPr lang="en-US" sz="1000" dirty="0">
                <a:ea typeface="+mn-lt"/>
                <a:cs typeface="+mn-lt"/>
                <a:hlinkClick r:id="rId3"/>
              </a:rPr>
              <a:t>Holley, D.</a:t>
            </a:r>
            <a:r>
              <a:rPr lang="en-US" sz="1000" dirty="0">
                <a:ea typeface="+mn-lt"/>
                <a:cs typeface="+mn-lt"/>
              </a:rPr>
              <a:t> and </a:t>
            </a:r>
            <a:r>
              <a:rPr lang="en-US" sz="1000" dirty="0">
                <a:ea typeface="+mn-lt"/>
                <a:cs typeface="+mn-lt"/>
                <a:hlinkClick r:id="rId4"/>
              </a:rPr>
              <a:t>Biggins, D.</a:t>
            </a:r>
            <a:r>
              <a:rPr lang="en-US" sz="1000" dirty="0">
                <a:ea typeface="+mn-lt"/>
                <a:cs typeface="+mn-lt"/>
              </a:rPr>
              <a:t>, 2020. Institutional compassion: a co-design approach to developing digital wellbeing. In: Association of Learning Technology Online Summer Summit 26-27 August 2020 Online.</a:t>
            </a:r>
            <a:endParaRPr lang="en-US" sz="1000" dirty="0"/>
          </a:p>
          <a:p>
            <a:r>
              <a:rPr lang="en-US" sz="1000" dirty="0">
                <a:ea typeface="+mn-lt"/>
                <a:cs typeface="+mn-lt"/>
              </a:rPr>
              <a:t>Gilbert (2020) Assess compassion in the curriculum – why would we do that? </a:t>
            </a:r>
            <a:r>
              <a:rPr lang="en-US" sz="1000" dirty="0">
                <a:ea typeface="+mn-lt"/>
                <a:cs typeface="+mn-lt"/>
                <a:hlinkClick r:id="rId5"/>
              </a:rPr>
              <a:t>https://www.herts.ac.uk/link/volume-2,-issue-1/assess-compassion-in-higher-education-how-and-why-would-we-do-that</a:t>
            </a:r>
            <a:endParaRPr lang="en-US" sz="1000" dirty="0"/>
          </a:p>
          <a:p>
            <a:r>
              <a:rPr lang="en-US" sz="1000" dirty="0">
                <a:ea typeface="+mn-lt"/>
                <a:cs typeface="+mn-lt"/>
              </a:rPr>
              <a:t>Maguire, D., Dale, L. and Pauli, P. (2020). Learning and teaching reimagined: a new dawn for higher education? JISC: Bristol</a:t>
            </a:r>
            <a:endParaRPr lang="en-US" sz="1000" dirty="0"/>
          </a:p>
          <a:p>
            <a:r>
              <a:rPr lang="en-US" sz="1000" dirty="0">
                <a:ea typeface="+mn-lt"/>
                <a:cs typeface="+mn-lt"/>
              </a:rPr>
              <a:t>McDougall, J. and Potter, J., 2019. Digital media learning in the third space. Media Practice and Education, 20(1), pp.1-11.</a:t>
            </a:r>
            <a:endParaRPr lang="en-US" sz="1000" dirty="0"/>
          </a:p>
          <a:p>
            <a:r>
              <a:rPr lang="en-US" sz="1000" dirty="0" err="1">
                <a:ea typeface="+mn-lt"/>
                <a:cs typeface="+mn-lt"/>
              </a:rPr>
              <a:t>OfS</a:t>
            </a:r>
            <a:r>
              <a:rPr lang="en-US" sz="1000" dirty="0">
                <a:ea typeface="+mn-lt"/>
                <a:cs typeface="+mn-lt"/>
              </a:rPr>
              <a:t> Insights Briefing No 5 (2020) Are all students being properly supported?</a:t>
            </a:r>
            <a:endParaRPr lang="en-US" sz="1000" dirty="0"/>
          </a:p>
          <a:p>
            <a:r>
              <a:rPr lang="en-US" sz="1000" dirty="0">
                <a:ea typeface="+mn-lt"/>
                <a:cs typeface="+mn-lt"/>
              </a:rPr>
              <a:t>Raimondi, T.P. (2019) Compassion Fatigue in Higher Education: Lessons From Other Helping Fields, Change: The Magazine of Higher Learning, 51 (3), 52-58, DOI: 10.1080/00091383.2019.1606609</a:t>
            </a:r>
            <a:endParaRPr lang="en-US" sz="1000" dirty="0"/>
          </a:p>
          <a:p>
            <a:r>
              <a:rPr lang="en-US" sz="1000" dirty="0">
                <a:ea typeface="+mn-lt"/>
                <a:cs typeface="+mn-lt"/>
              </a:rPr>
              <a:t>Roper, L., and Clarke, S (2020) Ubuntu Chapter 10 in Devis-Rozental and S Clarke (eds.), </a:t>
            </a:r>
            <a:r>
              <a:rPr lang="en-US" sz="1000" dirty="0" err="1">
                <a:ea typeface="+mn-lt"/>
                <a:cs typeface="+mn-lt"/>
              </a:rPr>
              <a:t>Humanising</a:t>
            </a:r>
            <a:r>
              <a:rPr lang="en-US" sz="1000" dirty="0">
                <a:ea typeface="+mn-lt"/>
                <a:cs typeface="+mn-lt"/>
              </a:rPr>
              <a:t> Education pp167-180 Palgrave-</a:t>
            </a:r>
            <a:r>
              <a:rPr lang="en-US" sz="1000" dirty="0" err="1">
                <a:ea typeface="+mn-lt"/>
                <a:cs typeface="+mn-lt"/>
              </a:rPr>
              <a:t>macmillan</a:t>
            </a:r>
            <a:endParaRPr lang="en-US" sz="1000" dirty="0" err="1"/>
          </a:p>
          <a:p>
            <a:r>
              <a:rPr lang="en-US" sz="1000" dirty="0">
                <a:ea typeface="+mn-lt"/>
                <a:cs typeface="+mn-lt"/>
              </a:rPr>
              <a:t>Wiederhold, B.K., 2020. Connecting through technology during the coronavirus disease 2019 pandemic: Avoiding “Zoom Fatigue”, </a:t>
            </a:r>
            <a:r>
              <a:rPr lang="en-US" sz="1000" dirty="0">
                <a:ea typeface="+mn-lt"/>
                <a:cs typeface="+mn-lt"/>
                <a:hlinkClick r:id="rId6"/>
              </a:rPr>
              <a:t>https://www.liebertpub.com/doi/pdfplus/10.1089/cyber.2020.29188.bkw</a:t>
            </a:r>
            <a:endParaRPr lang="en-US" sz="1000" dirty="0"/>
          </a:p>
          <a:p>
            <a:endParaRPr lang="en-US" sz="1000" dirty="0">
              <a:cs typeface="Calibri"/>
            </a:endParaRPr>
          </a:p>
        </p:txBody>
      </p:sp>
      <p:pic>
        <p:nvPicPr>
          <p:cNvPr id="4" name="Picture 4" descr="Three neatly stacked books">
            <a:extLst>
              <a:ext uri="{FF2B5EF4-FFF2-40B4-BE49-F238E27FC236}">
                <a16:creationId xmlns:a16="http://schemas.microsoft.com/office/drawing/2014/main" id="{B06FEDA6-98C6-7842-FE5C-F702E0E22E4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75658" y="2093976"/>
            <a:ext cx="3941064" cy="4096512"/>
          </a:xfrm>
          <a:prstGeom prst="rect">
            <a:avLst/>
          </a:prstGeom>
        </p:spPr>
      </p:pic>
    </p:spTree>
    <p:extLst>
      <p:ext uri="{BB962C8B-B14F-4D97-AF65-F5344CB8AC3E}">
        <p14:creationId xmlns:p14="http://schemas.microsoft.com/office/powerpoint/2010/main" val="191059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08898C-2544-EC33-90A1-413F0CEBC424}"/>
              </a:ext>
            </a:extLst>
          </p:cNvPr>
          <p:cNvSpPr>
            <a:spLocks noGrp="1"/>
          </p:cNvSpPr>
          <p:nvPr>
            <p:ph type="title"/>
          </p:nvPr>
        </p:nvSpPr>
        <p:spPr>
          <a:xfrm>
            <a:off x="788466" y="780655"/>
            <a:ext cx="3751662" cy="3261168"/>
          </a:xfrm>
        </p:spPr>
        <p:txBody>
          <a:bodyPr>
            <a:normAutofit/>
          </a:bodyPr>
          <a:lstStyle/>
          <a:p>
            <a:r>
              <a:rPr lang="en-US">
                <a:solidFill>
                  <a:srgbClr val="FFFFFF"/>
                </a:solidFill>
                <a:cs typeface="Calibri Light"/>
              </a:rPr>
              <a:t>What did your students like about online learning? </a:t>
            </a:r>
            <a:endParaRPr lang="en-US">
              <a:solidFill>
                <a:srgbClr val="FFFFFF"/>
              </a:solidFill>
            </a:endParaRPr>
          </a:p>
        </p:txBody>
      </p:sp>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0FBBD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A picture containing text, clipart&#10;&#10;Description automatically generated">
            <a:extLst>
              <a:ext uri="{FF2B5EF4-FFF2-40B4-BE49-F238E27FC236}">
                <a16:creationId xmlns:a16="http://schemas.microsoft.com/office/drawing/2014/main" id="{218C4C0B-3E76-F4AE-380C-3AED73262582}"/>
              </a:ext>
            </a:extLst>
          </p:cNvPr>
          <p:cNvPicPr>
            <a:picLocks noChangeAspect="1"/>
          </p:cNvPicPr>
          <p:nvPr/>
        </p:nvPicPr>
        <p:blipFill>
          <a:blip r:embed="rId2"/>
          <a:stretch>
            <a:fillRect/>
          </a:stretch>
        </p:blipFill>
        <p:spPr>
          <a:xfrm>
            <a:off x="458920" y="5038629"/>
            <a:ext cx="6675119" cy="834389"/>
          </a:xfrm>
          <a:prstGeom prst="rect">
            <a:avLst/>
          </a:prstGeom>
        </p:spPr>
      </p:pic>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BE85903-CD9A-7EDB-CE4F-48D71A6B0DD4}"/>
              </a:ext>
            </a:extLst>
          </p:cNvPr>
          <p:cNvSpPr>
            <a:spLocks noGrp="1"/>
          </p:cNvSpPr>
          <p:nvPr>
            <p:ph idx="1"/>
          </p:nvPr>
        </p:nvSpPr>
        <p:spPr>
          <a:xfrm>
            <a:off x="7761639" y="900443"/>
            <a:ext cx="3514088" cy="2263998"/>
          </a:xfrm>
        </p:spPr>
        <p:txBody>
          <a:bodyPr anchor="ctr">
            <a:normAutofit/>
          </a:bodyPr>
          <a:lstStyle/>
          <a:p>
            <a:r>
              <a:rPr lang="en-US" sz="2400" dirty="0">
                <a:cs typeface="Calibri"/>
              </a:rPr>
              <a:t>Please use your phones or devices....</a:t>
            </a:r>
          </a:p>
          <a:p>
            <a:r>
              <a:rPr lang="en-US" sz="2400" dirty="0" err="1">
                <a:cs typeface="Calibri"/>
              </a:rPr>
              <a:t>Menti.com</a:t>
            </a:r>
            <a:r>
              <a:rPr lang="en-US" sz="2400" dirty="0">
                <a:cs typeface="Calibri"/>
              </a:rPr>
              <a:t>, code 8829 3179</a:t>
            </a:r>
          </a:p>
        </p:txBody>
      </p:sp>
      <p:pic>
        <p:nvPicPr>
          <p:cNvPr id="3" name="Picture 2">
            <a:extLst>
              <a:ext uri="{FF2B5EF4-FFF2-40B4-BE49-F238E27FC236}">
                <a16:creationId xmlns:a16="http://schemas.microsoft.com/office/drawing/2014/main" id="{E180BC7A-6FDE-6E41-808B-1E3A097DA587}"/>
              </a:ext>
            </a:extLst>
          </p:cNvPr>
          <p:cNvPicPr>
            <a:picLocks noChangeAspect="1"/>
          </p:cNvPicPr>
          <p:nvPr/>
        </p:nvPicPr>
        <p:blipFill>
          <a:blip r:embed="rId3"/>
          <a:stretch>
            <a:fillRect/>
          </a:stretch>
        </p:blipFill>
        <p:spPr>
          <a:xfrm>
            <a:off x="8169467" y="3285162"/>
            <a:ext cx="2823109" cy="2788363"/>
          </a:xfrm>
          <a:prstGeom prst="rect">
            <a:avLst/>
          </a:prstGeom>
        </p:spPr>
      </p:pic>
    </p:spTree>
    <p:extLst>
      <p:ext uri="{BB962C8B-B14F-4D97-AF65-F5344CB8AC3E}">
        <p14:creationId xmlns:p14="http://schemas.microsoft.com/office/powerpoint/2010/main" val="802485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3">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AB59E-4DD7-384C-1497-5FFB2B9A9988}"/>
              </a:ext>
            </a:extLst>
          </p:cNvPr>
          <p:cNvSpPr>
            <a:spLocks noGrp="1"/>
          </p:cNvSpPr>
          <p:nvPr>
            <p:ph type="title"/>
          </p:nvPr>
        </p:nvSpPr>
        <p:spPr>
          <a:xfrm>
            <a:off x="838200" y="365125"/>
            <a:ext cx="10515600" cy="1860400"/>
          </a:xfrm>
        </p:spPr>
        <p:txBody>
          <a:bodyPr vert="horz" lIns="91440" tIns="45720" rIns="91440" bIns="45720" rtlCol="0" anchor="ctr">
            <a:normAutofit/>
          </a:bodyPr>
          <a:lstStyle/>
          <a:p>
            <a:r>
              <a:rPr lang="en-US" sz="5200" kern="1200" dirty="0">
                <a:solidFill>
                  <a:schemeClr val="tx1"/>
                </a:solidFill>
                <a:latin typeface="+mj-lt"/>
                <a:ea typeface="+mj-ea"/>
                <a:cs typeface="+mj-cs"/>
              </a:rPr>
              <a:t>Demographics of our sample</a:t>
            </a:r>
            <a:br>
              <a:rPr lang="en-US" sz="5200" kern="1200" dirty="0">
                <a:solidFill>
                  <a:schemeClr val="tx1"/>
                </a:solidFill>
                <a:latin typeface="+mj-lt"/>
                <a:ea typeface="+mj-ea"/>
                <a:cs typeface="+mj-cs"/>
              </a:rPr>
            </a:br>
            <a:r>
              <a:rPr lang="en-US" sz="5200" kern="1200" dirty="0">
                <a:solidFill>
                  <a:schemeClr val="tx1"/>
                </a:solidFill>
                <a:latin typeface="+mj-lt"/>
                <a:ea typeface="+mj-ea"/>
                <a:cs typeface="+mj-cs"/>
              </a:rPr>
              <a:t>(n=167)</a:t>
            </a:r>
          </a:p>
        </p:txBody>
      </p:sp>
      <p:pic>
        <p:nvPicPr>
          <p:cNvPr id="9" name="Picture 8">
            <a:extLst>
              <a:ext uri="{FF2B5EF4-FFF2-40B4-BE49-F238E27FC236}">
                <a16:creationId xmlns:a16="http://schemas.microsoft.com/office/drawing/2014/main" id="{2737A5D8-5EC0-0A4A-AE73-F1589CB93A90}"/>
              </a:ext>
            </a:extLst>
          </p:cNvPr>
          <p:cNvPicPr>
            <a:picLocks noChangeAspect="1"/>
          </p:cNvPicPr>
          <p:nvPr/>
        </p:nvPicPr>
        <p:blipFill>
          <a:blip r:embed="rId2"/>
          <a:stretch>
            <a:fillRect/>
          </a:stretch>
        </p:blipFill>
        <p:spPr>
          <a:xfrm>
            <a:off x="181234" y="2498761"/>
            <a:ext cx="5828261" cy="3671804"/>
          </a:xfrm>
          <a:prstGeom prst="rect">
            <a:avLst/>
          </a:prstGeom>
        </p:spPr>
      </p:pic>
      <p:pic>
        <p:nvPicPr>
          <p:cNvPr id="10" name="Picture 9">
            <a:extLst>
              <a:ext uri="{FF2B5EF4-FFF2-40B4-BE49-F238E27FC236}">
                <a16:creationId xmlns:a16="http://schemas.microsoft.com/office/drawing/2014/main" id="{957F96E3-5963-AD4F-842C-329FB60A3393}"/>
              </a:ext>
            </a:extLst>
          </p:cNvPr>
          <p:cNvPicPr>
            <a:picLocks noChangeAspect="1"/>
          </p:cNvPicPr>
          <p:nvPr/>
        </p:nvPicPr>
        <p:blipFill>
          <a:blip r:embed="rId3"/>
          <a:stretch>
            <a:fillRect/>
          </a:stretch>
        </p:blipFill>
        <p:spPr>
          <a:xfrm>
            <a:off x="6182505" y="2506046"/>
            <a:ext cx="5828261" cy="3657233"/>
          </a:xfrm>
          <a:prstGeom prst="rect">
            <a:avLst/>
          </a:prstGeom>
        </p:spPr>
      </p:pic>
    </p:spTree>
    <p:extLst>
      <p:ext uri="{BB962C8B-B14F-4D97-AF65-F5344CB8AC3E}">
        <p14:creationId xmlns:p14="http://schemas.microsoft.com/office/powerpoint/2010/main" val="84488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B59E-4DD7-384C-1497-5FFB2B9A9988}"/>
              </a:ext>
            </a:extLst>
          </p:cNvPr>
          <p:cNvSpPr>
            <a:spLocks noGrp="1"/>
          </p:cNvSpPr>
          <p:nvPr>
            <p:ph type="title"/>
          </p:nvPr>
        </p:nvSpPr>
        <p:spPr>
          <a:xfrm>
            <a:off x="801098" y="1396289"/>
            <a:ext cx="5277333" cy="1325563"/>
          </a:xfrm>
        </p:spPr>
        <p:txBody>
          <a:bodyPr>
            <a:normAutofit/>
          </a:bodyPr>
          <a:lstStyle/>
          <a:p>
            <a:r>
              <a:rPr lang="en-US" dirty="0">
                <a:cs typeface="Calibri Light"/>
              </a:rPr>
              <a:t>Key findings</a:t>
            </a:r>
            <a:endParaRPr lang="en-US" dirty="0"/>
          </a:p>
        </p:txBody>
      </p:sp>
      <p:sp>
        <p:nvSpPr>
          <p:cNvPr id="3" name="Content Placeholder 2">
            <a:extLst>
              <a:ext uri="{FF2B5EF4-FFF2-40B4-BE49-F238E27FC236}">
                <a16:creationId xmlns:a16="http://schemas.microsoft.com/office/drawing/2014/main" id="{0632F665-0B70-D18D-6B7C-C5DC570441F8}"/>
              </a:ext>
            </a:extLst>
          </p:cNvPr>
          <p:cNvSpPr>
            <a:spLocks noGrp="1"/>
          </p:cNvSpPr>
          <p:nvPr>
            <p:ph idx="1"/>
          </p:nvPr>
        </p:nvSpPr>
        <p:spPr>
          <a:xfrm>
            <a:off x="805543" y="2871982"/>
            <a:ext cx="4558309" cy="3181684"/>
          </a:xfrm>
        </p:spPr>
        <p:txBody>
          <a:bodyPr vert="horz" lIns="91440" tIns="45720" rIns="91440" bIns="45720" rtlCol="0" anchor="t">
            <a:normAutofit/>
          </a:bodyPr>
          <a:lstStyle/>
          <a:p>
            <a:pPr marL="0" indent="0">
              <a:buNone/>
            </a:pPr>
            <a:r>
              <a:rPr lang="en-US" sz="1800" i="1" dirty="0">
                <a:ea typeface="+mn-lt"/>
                <a:cs typeface="+mn-lt"/>
              </a:rPr>
              <a:t>In our study, the desire of students to succeed is strongly felt but the environment created for them fails to meet their needs for a high quality and consistent experience.</a:t>
            </a:r>
            <a:endParaRPr lang="en-US" sz="1800" dirty="0">
              <a:ea typeface="+mn-lt"/>
              <a:cs typeface="+mn-lt"/>
            </a:endParaRPr>
          </a:p>
          <a:p>
            <a:pPr marL="0" indent="0">
              <a:buNone/>
            </a:pPr>
            <a:r>
              <a:rPr lang="en-US" sz="1800" i="1" dirty="0">
                <a:ea typeface="+mn-lt"/>
                <a:cs typeface="+mn-lt"/>
              </a:rPr>
              <a:t>Participating student comments indicate they feel let down by teaching staff who struggle with the mediating tools of their online trade, technology, and show little empathy for those they teach.</a:t>
            </a:r>
            <a:endParaRPr lang="en-US" sz="1800" dirty="0">
              <a:ea typeface="+mn-lt"/>
              <a:cs typeface="+mn-lt"/>
            </a:endParaRPr>
          </a:p>
        </p:txBody>
      </p:sp>
      <p:sp>
        <p:nvSpPr>
          <p:cNvPr id="19" name="Oval 18">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5005"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6114379-CEF2-4927-BEAC-763037C09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9597" y="2815229"/>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C14C23C8-0D86-4D9E-A9C7-76291675C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603" y="1"/>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Logo, icon&#10;&#10;Description automatically generated">
            <a:extLst>
              <a:ext uri="{FF2B5EF4-FFF2-40B4-BE49-F238E27FC236}">
                <a16:creationId xmlns:a16="http://schemas.microsoft.com/office/drawing/2014/main" id="{EC90D5C6-10B8-4A66-EA13-6185BBEA78EA}"/>
              </a:ext>
            </a:extLst>
          </p:cNvPr>
          <p:cNvPicPr>
            <a:picLocks noChangeAspect="1"/>
          </p:cNvPicPr>
          <p:nvPr/>
        </p:nvPicPr>
        <p:blipFill>
          <a:blip r:embed="rId2"/>
          <a:stretch>
            <a:fillRect/>
          </a:stretch>
        </p:blipFill>
        <p:spPr>
          <a:xfrm>
            <a:off x="8850774" y="625965"/>
            <a:ext cx="3028386" cy="1695896"/>
          </a:xfrm>
          <a:prstGeom prst="rect">
            <a:avLst/>
          </a:prstGeom>
        </p:spPr>
      </p:pic>
      <p:pic>
        <p:nvPicPr>
          <p:cNvPr id="6" name="Picture 6" descr="A picture containing text, clipart, vector graphics&#10;&#10;Description automatically generated">
            <a:extLst>
              <a:ext uri="{FF2B5EF4-FFF2-40B4-BE49-F238E27FC236}">
                <a16:creationId xmlns:a16="http://schemas.microsoft.com/office/drawing/2014/main" id="{A351C8C4-44FF-1891-BE7B-6CA9981C600D}"/>
              </a:ext>
            </a:extLst>
          </p:cNvPr>
          <p:cNvPicPr>
            <a:picLocks noChangeAspect="1"/>
          </p:cNvPicPr>
          <p:nvPr/>
        </p:nvPicPr>
        <p:blipFill>
          <a:blip r:embed="rId3"/>
          <a:stretch>
            <a:fillRect/>
          </a:stretch>
        </p:blipFill>
        <p:spPr>
          <a:xfrm>
            <a:off x="6369366" y="3604301"/>
            <a:ext cx="1741359" cy="1304338"/>
          </a:xfrm>
          <a:prstGeom prst="rect">
            <a:avLst/>
          </a:prstGeom>
        </p:spPr>
      </p:pic>
      <p:sp>
        <p:nvSpPr>
          <p:cNvPr id="27" name="Freeform: Shape 2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32248578-C6EF-47FB-8B88-AD65C2745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3088" y="4197206"/>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picture containing text, clipart&#10;&#10;Description automatically generated">
            <a:extLst>
              <a:ext uri="{FF2B5EF4-FFF2-40B4-BE49-F238E27FC236}">
                <a16:creationId xmlns:a16="http://schemas.microsoft.com/office/drawing/2014/main" id="{DD45F233-8C8B-DE22-7730-0A804877E7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82150" y="5619850"/>
            <a:ext cx="2407535" cy="300941"/>
          </a:xfrm>
          <a:prstGeom prst="rect">
            <a:avLst/>
          </a:prstGeom>
        </p:spPr>
      </p:pic>
    </p:spTree>
    <p:extLst>
      <p:ext uri="{BB962C8B-B14F-4D97-AF65-F5344CB8AC3E}">
        <p14:creationId xmlns:p14="http://schemas.microsoft.com/office/powerpoint/2010/main" val="227575825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7A17C-150D-5446-9DF1-3B5AF4A7B829}"/>
              </a:ext>
            </a:extLst>
          </p:cNvPr>
          <p:cNvSpPr>
            <a:spLocks noGrp="1"/>
          </p:cNvSpPr>
          <p:nvPr>
            <p:ph type="title"/>
          </p:nvPr>
        </p:nvSpPr>
        <p:spPr/>
        <p:txBody>
          <a:bodyPr/>
          <a:lstStyle/>
          <a:p>
            <a:r>
              <a:rPr lang="en-GB" dirty="0"/>
              <a:t>Confidence in social media vs the VLE</a:t>
            </a:r>
          </a:p>
        </p:txBody>
      </p:sp>
      <p:pic>
        <p:nvPicPr>
          <p:cNvPr id="4" name="Picture 3">
            <a:extLst>
              <a:ext uri="{FF2B5EF4-FFF2-40B4-BE49-F238E27FC236}">
                <a16:creationId xmlns:a16="http://schemas.microsoft.com/office/drawing/2014/main" id="{33CF51E9-C6CC-6847-AC45-D4C97934F9F0}"/>
              </a:ext>
            </a:extLst>
          </p:cNvPr>
          <p:cNvPicPr>
            <a:picLocks noChangeAspect="1"/>
          </p:cNvPicPr>
          <p:nvPr/>
        </p:nvPicPr>
        <p:blipFill>
          <a:blip r:embed="rId3"/>
          <a:stretch>
            <a:fillRect/>
          </a:stretch>
        </p:blipFill>
        <p:spPr>
          <a:xfrm>
            <a:off x="387153" y="2272885"/>
            <a:ext cx="5366116" cy="3304361"/>
          </a:xfrm>
          <a:prstGeom prst="rect">
            <a:avLst/>
          </a:prstGeom>
        </p:spPr>
      </p:pic>
      <p:pic>
        <p:nvPicPr>
          <p:cNvPr id="6" name="Picture 5">
            <a:extLst>
              <a:ext uri="{FF2B5EF4-FFF2-40B4-BE49-F238E27FC236}">
                <a16:creationId xmlns:a16="http://schemas.microsoft.com/office/drawing/2014/main" id="{79506E84-4069-C245-99D3-3DEDEAFB2B78}"/>
              </a:ext>
            </a:extLst>
          </p:cNvPr>
          <p:cNvPicPr>
            <a:picLocks noChangeAspect="1"/>
          </p:cNvPicPr>
          <p:nvPr/>
        </p:nvPicPr>
        <p:blipFill>
          <a:blip r:embed="rId4"/>
          <a:stretch>
            <a:fillRect/>
          </a:stretch>
        </p:blipFill>
        <p:spPr>
          <a:xfrm>
            <a:off x="6199963" y="2251620"/>
            <a:ext cx="5392234" cy="3322001"/>
          </a:xfrm>
          <a:prstGeom prst="rect">
            <a:avLst/>
          </a:prstGeom>
        </p:spPr>
      </p:pic>
    </p:spTree>
    <p:extLst>
      <p:ext uri="{BB962C8B-B14F-4D97-AF65-F5344CB8AC3E}">
        <p14:creationId xmlns:p14="http://schemas.microsoft.com/office/powerpoint/2010/main" val="177934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7A17C-150D-5446-9DF1-3B5AF4A7B829}"/>
              </a:ext>
            </a:extLst>
          </p:cNvPr>
          <p:cNvSpPr>
            <a:spLocks noGrp="1"/>
          </p:cNvSpPr>
          <p:nvPr>
            <p:ph type="title"/>
          </p:nvPr>
        </p:nvSpPr>
        <p:spPr/>
        <p:txBody>
          <a:bodyPr/>
          <a:lstStyle/>
          <a:p>
            <a:r>
              <a:rPr lang="en-GB" dirty="0"/>
              <a:t>Confidence in the VLE by UG year</a:t>
            </a:r>
          </a:p>
        </p:txBody>
      </p:sp>
      <p:pic>
        <p:nvPicPr>
          <p:cNvPr id="5" name="Picture 4">
            <a:extLst>
              <a:ext uri="{FF2B5EF4-FFF2-40B4-BE49-F238E27FC236}">
                <a16:creationId xmlns:a16="http://schemas.microsoft.com/office/drawing/2014/main" id="{17E4DC4C-AB75-8A4C-B87D-288E62B3F3AB}"/>
              </a:ext>
            </a:extLst>
          </p:cNvPr>
          <p:cNvPicPr>
            <a:picLocks noChangeAspect="1"/>
          </p:cNvPicPr>
          <p:nvPr/>
        </p:nvPicPr>
        <p:blipFill>
          <a:blip r:embed="rId3"/>
          <a:stretch>
            <a:fillRect/>
          </a:stretch>
        </p:blipFill>
        <p:spPr>
          <a:xfrm>
            <a:off x="1679944" y="1417753"/>
            <a:ext cx="8357190" cy="4627447"/>
          </a:xfrm>
          <a:prstGeom prst="rect">
            <a:avLst/>
          </a:prstGeom>
        </p:spPr>
      </p:pic>
      <p:pic>
        <p:nvPicPr>
          <p:cNvPr id="7" name="Picture 6">
            <a:extLst>
              <a:ext uri="{FF2B5EF4-FFF2-40B4-BE49-F238E27FC236}">
                <a16:creationId xmlns:a16="http://schemas.microsoft.com/office/drawing/2014/main" id="{8A98BDB8-B8A8-2F40-B031-05EA750B3E97}"/>
              </a:ext>
            </a:extLst>
          </p:cNvPr>
          <p:cNvPicPr>
            <a:picLocks noChangeAspect="1"/>
          </p:cNvPicPr>
          <p:nvPr/>
        </p:nvPicPr>
        <p:blipFill>
          <a:blip r:embed="rId4"/>
          <a:stretch>
            <a:fillRect/>
          </a:stretch>
        </p:blipFill>
        <p:spPr>
          <a:xfrm>
            <a:off x="3022600" y="6045200"/>
            <a:ext cx="6146800" cy="812800"/>
          </a:xfrm>
          <a:prstGeom prst="rect">
            <a:avLst/>
          </a:prstGeom>
        </p:spPr>
      </p:pic>
    </p:spTree>
    <p:extLst>
      <p:ext uri="{BB962C8B-B14F-4D97-AF65-F5344CB8AC3E}">
        <p14:creationId xmlns:p14="http://schemas.microsoft.com/office/powerpoint/2010/main" val="116338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6A9A-E4CD-EB42-B2EF-0791E8DF253C}"/>
              </a:ext>
            </a:extLst>
          </p:cNvPr>
          <p:cNvSpPr>
            <a:spLocks noGrp="1"/>
          </p:cNvSpPr>
          <p:nvPr>
            <p:ph type="title"/>
          </p:nvPr>
        </p:nvSpPr>
        <p:spPr/>
        <p:txBody>
          <a:bodyPr/>
          <a:lstStyle/>
          <a:p>
            <a:r>
              <a:rPr lang="en-GB" dirty="0"/>
              <a:t>What students want/suggest for the VLE</a:t>
            </a:r>
          </a:p>
        </p:txBody>
      </p:sp>
      <p:sp>
        <p:nvSpPr>
          <p:cNvPr id="3" name="Content Placeholder 2">
            <a:extLst>
              <a:ext uri="{FF2B5EF4-FFF2-40B4-BE49-F238E27FC236}">
                <a16:creationId xmlns:a16="http://schemas.microsoft.com/office/drawing/2014/main" id="{85AAA36C-6684-5F4F-A5A4-4BDC77F02695}"/>
              </a:ext>
            </a:extLst>
          </p:cNvPr>
          <p:cNvSpPr>
            <a:spLocks noGrp="1"/>
          </p:cNvSpPr>
          <p:nvPr>
            <p:ph idx="1"/>
          </p:nvPr>
        </p:nvSpPr>
        <p:spPr/>
        <p:txBody>
          <a:bodyPr>
            <a:normAutofit fontScale="92500" lnSpcReduction="10000"/>
          </a:bodyPr>
          <a:lstStyle/>
          <a:p>
            <a:r>
              <a:rPr lang="en-GB" dirty="0">
                <a:solidFill>
                  <a:schemeClr val="accent1">
                    <a:lumMod val="75000"/>
                  </a:schemeClr>
                </a:solidFill>
              </a:rPr>
              <a:t>Consistency</a:t>
            </a:r>
            <a:r>
              <a:rPr lang="en-GB" dirty="0"/>
              <a:t>. More consistent layout across different courses. Standardised structures </a:t>
            </a:r>
            <a:r>
              <a:rPr lang="en-GB" dirty="0" err="1"/>
              <a:t>eg</a:t>
            </a:r>
            <a:r>
              <a:rPr lang="en-GB" dirty="0"/>
              <a:t> by week</a:t>
            </a:r>
          </a:p>
          <a:p>
            <a:r>
              <a:rPr lang="en-GB" dirty="0">
                <a:solidFill>
                  <a:schemeClr val="accent1">
                    <a:lumMod val="75000"/>
                  </a:schemeClr>
                </a:solidFill>
              </a:rPr>
              <a:t>Ease</a:t>
            </a:r>
            <a:r>
              <a:rPr lang="en-GB" dirty="0"/>
              <a:t> </a:t>
            </a:r>
            <a:r>
              <a:rPr lang="en-GB" dirty="0">
                <a:solidFill>
                  <a:schemeClr val="accent1">
                    <a:lumMod val="75000"/>
                  </a:schemeClr>
                </a:solidFill>
              </a:rPr>
              <a:t>of access </a:t>
            </a:r>
            <a:r>
              <a:rPr lang="en-GB" dirty="0"/>
              <a:t>to VLE content</a:t>
            </a:r>
          </a:p>
          <a:p>
            <a:r>
              <a:rPr lang="en-GB" dirty="0">
                <a:solidFill>
                  <a:schemeClr val="accent1">
                    <a:lumMod val="75000"/>
                  </a:schemeClr>
                </a:solidFill>
              </a:rPr>
              <a:t>Proof of learning</a:t>
            </a:r>
            <a:r>
              <a:rPr lang="en-GB" dirty="0"/>
              <a:t>. Access to content only if a quiz has been completed successfully. But .. Others request early access to all content for assignment preparation</a:t>
            </a:r>
          </a:p>
          <a:p>
            <a:r>
              <a:rPr lang="en-GB" dirty="0">
                <a:solidFill>
                  <a:schemeClr val="accent1">
                    <a:lumMod val="75000"/>
                  </a:schemeClr>
                </a:solidFill>
              </a:rPr>
              <a:t>Clearer communication</a:t>
            </a:r>
            <a:r>
              <a:rPr lang="en-GB" dirty="0"/>
              <a:t>. ‘Less spamming of irrelevant material’</a:t>
            </a:r>
          </a:p>
          <a:p>
            <a:r>
              <a:rPr lang="en-GB" dirty="0">
                <a:solidFill>
                  <a:schemeClr val="accent1">
                    <a:lumMod val="75000"/>
                  </a:schemeClr>
                </a:solidFill>
              </a:rPr>
              <a:t>Material</a:t>
            </a:r>
            <a:r>
              <a:rPr lang="en-GB" dirty="0"/>
              <a:t>. Recorded lectures and seminars. Everything online. PowerPoints that do not ‘include useless slides such as images’. Accessible by all. ‘Dyslexic friendly’ materials. No chargeable resources. Detailed notes within PowerPoints. Past assignments</a:t>
            </a:r>
          </a:p>
        </p:txBody>
      </p:sp>
    </p:spTree>
    <p:extLst>
      <p:ext uri="{BB962C8B-B14F-4D97-AF65-F5344CB8AC3E}">
        <p14:creationId xmlns:p14="http://schemas.microsoft.com/office/powerpoint/2010/main" val="235529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70CD-81D8-2F41-AB02-0AD62CB8E0B7}"/>
              </a:ext>
            </a:extLst>
          </p:cNvPr>
          <p:cNvSpPr>
            <a:spLocks noGrp="1"/>
          </p:cNvSpPr>
          <p:nvPr>
            <p:ph type="title"/>
          </p:nvPr>
        </p:nvSpPr>
        <p:spPr/>
        <p:txBody>
          <a:bodyPr>
            <a:normAutofit fontScale="90000"/>
          </a:bodyPr>
          <a:lstStyle/>
          <a:p>
            <a:r>
              <a:rPr lang="en-GB" dirty="0"/>
              <a:t>Despite students accessing the VLE regularly, there is wide variation on how easily some components can be accessed</a:t>
            </a:r>
          </a:p>
        </p:txBody>
      </p:sp>
      <p:pic>
        <p:nvPicPr>
          <p:cNvPr id="4" name="Picture 3">
            <a:extLst>
              <a:ext uri="{FF2B5EF4-FFF2-40B4-BE49-F238E27FC236}">
                <a16:creationId xmlns:a16="http://schemas.microsoft.com/office/drawing/2014/main" id="{645C07C4-99F1-654D-9FAB-DC18F33003D7}"/>
              </a:ext>
            </a:extLst>
          </p:cNvPr>
          <p:cNvPicPr>
            <a:picLocks noChangeAspect="1"/>
          </p:cNvPicPr>
          <p:nvPr/>
        </p:nvPicPr>
        <p:blipFill>
          <a:blip r:embed="rId2"/>
          <a:stretch>
            <a:fillRect/>
          </a:stretch>
        </p:blipFill>
        <p:spPr>
          <a:xfrm>
            <a:off x="103909" y="2709941"/>
            <a:ext cx="5799471" cy="3598646"/>
          </a:xfrm>
          <a:prstGeom prst="rect">
            <a:avLst/>
          </a:prstGeom>
        </p:spPr>
      </p:pic>
      <p:pic>
        <p:nvPicPr>
          <p:cNvPr id="5" name="Picture 4">
            <a:extLst>
              <a:ext uri="{FF2B5EF4-FFF2-40B4-BE49-F238E27FC236}">
                <a16:creationId xmlns:a16="http://schemas.microsoft.com/office/drawing/2014/main" id="{27435D41-5AA4-6F47-97BB-A3C74F9DD92D}"/>
              </a:ext>
            </a:extLst>
          </p:cNvPr>
          <p:cNvPicPr>
            <a:picLocks noChangeAspect="1"/>
          </p:cNvPicPr>
          <p:nvPr/>
        </p:nvPicPr>
        <p:blipFill>
          <a:blip r:embed="rId3"/>
          <a:stretch>
            <a:fillRect/>
          </a:stretch>
        </p:blipFill>
        <p:spPr>
          <a:xfrm>
            <a:off x="6026596" y="2661635"/>
            <a:ext cx="6165404" cy="3832761"/>
          </a:xfrm>
          <a:prstGeom prst="rect">
            <a:avLst/>
          </a:prstGeom>
        </p:spPr>
      </p:pic>
      <p:sp>
        <p:nvSpPr>
          <p:cNvPr id="7" name="TextBox 6">
            <a:extLst>
              <a:ext uri="{FF2B5EF4-FFF2-40B4-BE49-F238E27FC236}">
                <a16:creationId xmlns:a16="http://schemas.microsoft.com/office/drawing/2014/main" id="{0B7EB4CE-4081-0E41-ADFA-9C07C4B88B93}"/>
              </a:ext>
            </a:extLst>
          </p:cNvPr>
          <p:cNvSpPr txBox="1"/>
          <p:nvPr/>
        </p:nvSpPr>
        <p:spPr>
          <a:xfrm>
            <a:off x="4530370" y="2013720"/>
            <a:ext cx="3131259" cy="523220"/>
          </a:xfrm>
          <a:prstGeom prst="rect">
            <a:avLst/>
          </a:prstGeom>
          <a:noFill/>
        </p:spPr>
        <p:txBody>
          <a:bodyPr wrap="square">
            <a:spAutoFit/>
          </a:bodyPr>
          <a:lstStyle/>
          <a:p>
            <a:pPr algn="ctr"/>
            <a:r>
              <a:rPr lang="en-GB" sz="2800" dirty="0"/>
              <a:t>course calendar </a:t>
            </a:r>
          </a:p>
        </p:txBody>
      </p:sp>
    </p:spTree>
    <p:extLst>
      <p:ext uri="{BB962C8B-B14F-4D97-AF65-F5344CB8AC3E}">
        <p14:creationId xmlns:p14="http://schemas.microsoft.com/office/powerpoint/2010/main" val="107979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55C0E-977F-CF43-84E6-3C55FD866C62}"/>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What students think staff need to do</a:t>
            </a:r>
          </a:p>
        </p:txBody>
      </p:sp>
      <p:sp>
        <p:nvSpPr>
          <p:cNvPr id="3" name="Content Placeholder 2">
            <a:extLst>
              <a:ext uri="{FF2B5EF4-FFF2-40B4-BE49-F238E27FC236}">
                <a16:creationId xmlns:a16="http://schemas.microsoft.com/office/drawing/2014/main" id="{45769234-108B-F740-A3EF-A69A6E0F6EB7}"/>
              </a:ext>
            </a:extLst>
          </p:cNvPr>
          <p:cNvSpPr>
            <a:spLocks noGrp="1"/>
          </p:cNvSpPr>
          <p:nvPr>
            <p:ph idx="1"/>
          </p:nvPr>
        </p:nvSpPr>
        <p:spPr>
          <a:xfrm>
            <a:off x="4810259" y="511388"/>
            <a:ext cx="7021523" cy="6336474"/>
          </a:xfrm>
        </p:spPr>
        <p:txBody>
          <a:bodyPr anchor="ctr">
            <a:normAutofit lnSpcReduction="10000"/>
          </a:bodyPr>
          <a:lstStyle/>
          <a:p>
            <a:r>
              <a:rPr lang="en-GB" sz="2000" dirty="0">
                <a:solidFill>
                  <a:schemeClr val="accent2">
                    <a:lumMod val="75000"/>
                  </a:schemeClr>
                </a:solidFill>
              </a:rPr>
              <a:t>Expectations</a:t>
            </a:r>
            <a:r>
              <a:rPr lang="en-GB" sz="2000" dirty="0"/>
              <a:t>. Set clear expectations at the start of the course</a:t>
            </a:r>
          </a:p>
          <a:p>
            <a:r>
              <a:rPr lang="en-GB" sz="2000" dirty="0">
                <a:solidFill>
                  <a:schemeClr val="accent2">
                    <a:lumMod val="75000"/>
                  </a:schemeClr>
                </a:solidFill>
              </a:rPr>
              <a:t>Quality</a:t>
            </a:r>
            <a:r>
              <a:rPr lang="en-GB" sz="2000" dirty="0"/>
              <a:t>. ‘take action against poorly designed assignments and bad demonstrators and lecturers’</a:t>
            </a:r>
          </a:p>
          <a:p>
            <a:r>
              <a:rPr lang="en-GB" sz="2000" dirty="0">
                <a:solidFill>
                  <a:schemeClr val="accent2">
                    <a:lumMod val="75000"/>
                  </a:schemeClr>
                </a:solidFill>
              </a:rPr>
              <a:t>Skills</a:t>
            </a:r>
            <a:r>
              <a:rPr lang="en-GB" sz="2000" dirty="0"/>
              <a:t>. More confident in using technology</a:t>
            </a:r>
          </a:p>
          <a:p>
            <a:r>
              <a:rPr lang="en-GB" sz="2000" dirty="0">
                <a:solidFill>
                  <a:schemeClr val="accent2">
                    <a:lumMod val="75000"/>
                  </a:schemeClr>
                </a:solidFill>
              </a:rPr>
              <a:t>Support and understanding</a:t>
            </a:r>
            <a:r>
              <a:rPr lang="en-GB" sz="2000" dirty="0"/>
              <a:t>. Need to be better at supporting and communicating with students. ‘Regular 1-to-1 support’. ‘Check in on each person, their well-being and work load’. ‘Understand that not all of us work at the same rate/retain information at the same time’, ‘Be aware that some students have familial or other responsibilities away from the course and this makes it more challenging’. Support for group-based activities</a:t>
            </a:r>
          </a:p>
          <a:p>
            <a:r>
              <a:rPr lang="en-GB" sz="2000" dirty="0">
                <a:solidFill>
                  <a:schemeClr val="accent2">
                    <a:lumMod val="75000"/>
                  </a:schemeClr>
                </a:solidFill>
              </a:rPr>
              <a:t>Build relationships</a:t>
            </a:r>
            <a:r>
              <a:rPr lang="en-GB" sz="2000" dirty="0"/>
              <a:t>. ‘so many [staff] seem so unapproachable - focus on lecture job not just be there for the pay check’. ‘I would find it helpful if lecturers took the time to get to know students’</a:t>
            </a:r>
          </a:p>
          <a:p>
            <a:r>
              <a:rPr lang="en-GB" sz="2000" dirty="0">
                <a:solidFill>
                  <a:schemeClr val="accent2">
                    <a:lumMod val="75000"/>
                  </a:schemeClr>
                </a:solidFill>
              </a:rPr>
              <a:t>Student contribution</a:t>
            </a:r>
            <a:r>
              <a:rPr lang="en-GB" sz="2000" dirty="0"/>
              <a:t>. Staff do not take into account the valuable knowledge that students can offer</a:t>
            </a:r>
          </a:p>
          <a:p>
            <a:r>
              <a:rPr lang="en-GB" sz="2000" dirty="0">
                <a:solidFill>
                  <a:schemeClr val="accent2">
                    <a:lumMod val="75000"/>
                  </a:schemeClr>
                </a:solidFill>
              </a:rPr>
              <a:t>Recognition</a:t>
            </a:r>
            <a:r>
              <a:rPr lang="en-GB" sz="2000" dirty="0"/>
              <a:t>. More recognition of good student performance</a:t>
            </a:r>
          </a:p>
          <a:p>
            <a:r>
              <a:rPr lang="en-GB" sz="2000" dirty="0">
                <a:solidFill>
                  <a:schemeClr val="accent2">
                    <a:lumMod val="75000"/>
                  </a:schemeClr>
                </a:solidFill>
              </a:rPr>
              <a:t>Responsiveness</a:t>
            </a:r>
            <a:r>
              <a:rPr lang="en-GB" sz="2000" dirty="0"/>
              <a:t>. Respond quickly to student requests</a:t>
            </a:r>
          </a:p>
          <a:p>
            <a:endParaRPr lang="en-GB" sz="2000" dirty="0"/>
          </a:p>
        </p:txBody>
      </p:sp>
    </p:spTree>
    <p:extLst>
      <p:ext uri="{BB962C8B-B14F-4D97-AF65-F5344CB8AC3E}">
        <p14:creationId xmlns:p14="http://schemas.microsoft.com/office/powerpoint/2010/main" val="18452071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7575A86079034C851B99CC2D6C6317" ma:contentTypeVersion="12" ma:contentTypeDescription="Create a new document." ma:contentTypeScope="" ma:versionID="2ba6c242480012f61149160aaea421bf">
  <xsd:schema xmlns:xsd="http://www.w3.org/2001/XMLSchema" xmlns:xs="http://www.w3.org/2001/XMLSchema" xmlns:p="http://schemas.microsoft.com/office/2006/metadata/properties" xmlns:ns2="1c6e72a3-1728-46aa-917b-3c57f7b5d737" xmlns:ns3="0f6c807f-2629-447f-a583-3eec7a06d77d" targetNamespace="http://schemas.microsoft.com/office/2006/metadata/properties" ma:root="true" ma:fieldsID="524a7c385bdddd9997ffa5f6b4fbfd34" ns2:_="" ns3:_="">
    <xsd:import namespace="1c6e72a3-1728-46aa-917b-3c57f7b5d737"/>
    <xsd:import namespace="0f6c807f-2629-447f-a583-3eec7a06d7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6e72a3-1728-46aa-917b-3c57f7b5d7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6c807f-2629-447f-a583-3eec7a06d7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E067C6-3070-45B1-B15D-75408646FFD7}">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terms/"/>
    <ds:schemaRef ds:uri="1c6e72a3-1728-46aa-917b-3c57f7b5d737"/>
    <ds:schemaRef ds:uri="http://schemas.openxmlformats.org/package/2006/metadata/core-properties"/>
    <ds:schemaRef ds:uri="0f6c807f-2629-447f-a583-3eec7a06d77d"/>
    <ds:schemaRef ds:uri="http://purl.org/dc/dcmitype/"/>
  </ds:schemaRefs>
</ds:datastoreItem>
</file>

<file path=customXml/itemProps2.xml><?xml version="1.0" encoding="utf-8"?>
<ds:datastoreItem xmlns:ds="http://schemas.openxmlformats.org/officeDocument/2006/customXml" ds:itemID="{AD57E989-2DFE-47C6-A8BB-F0E2645D24E8}">
  <ds:schemaRefs>
    <ds:schemaRef ds:uri="http://schemas.microsoft.com/sharepoint/v3/contenttype/forms"/>
  </ds:schemaRefs>
</ds:datastoreItem>
</file>

<file path=customXml/itemProps3.xml><?xml version="1.0" encoding="utf-8"?>
<ds:datastoreItem xmlns:ds="http://schemas.openxmlformats.org/officeDocument/2006/customXml" ds:itemID="{44B0E070-A0BC-4259-8AE4-D71C90EF3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6e72a3-1728-46aa-917b-3c57f7b5d737"/>
    <ds:schemaRef ds:uri="0f6c807f-2629-447f-a583-3eec7a06d7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1402</Words>
  <Application>Microsoft Macintosh PowerPoint</Application>
  <PresentationFormat>Widescreen</PresentationFormat>
  <Paragraphs>90</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Student wellbeing and technostress: critical learning design factors.</vt:lpstr>
      <vt:lpstr>What did your students like about online learning? </vt:lpstr>
      <vt:lpstr>Demographics of our sample (n=167)</vt:lpstr>
      <vt:lpstr>Key findings</vt:lpstr>
      <vt:lpstr>Confidence in social media vs the VLE</vt:lpstr>
      <vt:lpstr>Confidence in the VLE by UG year</vt:lpstr>
      <vt:lpstr>What students want/suggest for the VLE</vt:lpstr>
      <vt:lpstr>Despite students accessing the VLE regularly, there is wide variation on how easily some components can be accessed</vt:lpstr>
      <vt:lpstr>What students think staff need to do</vt:lpstr>
      <vt:lpstr>But it is not all down to staff …</vt:lpstr>
      <vt:lpstr>Student digital health and wellbeing</vt:lpstr>
      <vt:lpstr>Studying in a pandemic …</vt:lpstr>
      <vt:lpstr>Dealing with technostress  – wide variation</vt:lpstr>
      <vt:lpstr>Levels of stress appeared to be built into our design!</vt:lpstr>
      <vt:lpstr>What are the solutions?</vt:lpstr>
      <vt:lpstr>Concluding thoughts: What should our response be? </vt:lpstr>
      <vt:lpstr>References and 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wellbeing and technostress: critical learning design factors.</dc:title>
  <dc:creator>David Biggins</dc:creator>
  <cp:lastModifiedBy>David Biggins</cp:lastModifiedBy>
  <cp:revision>3</cp:revision>
  <dcterms:created xsi:type="dcterms:W3CDTF">2022-05-26T11:14:16Z</dcterms:created>
  <dcterms:modified xsi:type="dcterms:W3CDTF">2022-06-09T10:22:10Z</dcterms:modified>
</cp:coreProperties>
</file>